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64"/>
  </p:notesMasterIdLst>
  <p:sldIdLst>
    <p:sldId id="256" r:id="rId5"/>
    <p:sldId id="272" r:id="rId6"/>
    <p:sldId id="258" r:id="rId7"/>
    <p:sldId id="259" r:id="rId8"/>
    <p:sldId id="260" r:id="rId9"/>
    <p:sldId id="299" r:id="rId10"/>
    <p:sldId id="300" r:id="rId11"/>
    <p:sldId id="301" r:id="rId12"/>
    <p:sldId id="302" r:id="rId13"/>
    <p:sldId id="303" r:id="rId14"/>
    <p:sldId id="296"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297" r:id="rId34"/>
    <p:sldId id="323" r:id="rId35"/>
    <p:sldId id="322"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298" r:id="rId53"/>
    <p:sldId id="340" r:id="rId54"/>
    <p:sldId id="341" r:id="rId55"/>
    <p:sldId id="342" r:id="rId56"/>
    <p:sldId id="343" r:id="rId57"/>
    <p:sldId id="344" r:id="rId58"/>
    <p:sldId id="345" r:id="rId59"/>
    <p:sldId id="346" r:id="rId60"/>
    <p:sldId id="347" r:id="rId61"/>
    <p:sldId id="349" r:id="rId62"/>
    <p:sldId id="348" r:id="rId63"/>
  </p:sldIdLst>
  <p:sldSz cx="9144000" cy="5143500" type="screen16x9"/>
  <p:notesSz cx="6858000" cy="9144000"/>
  <p:embeddedFontLst>
    <p:embeddedFont>
      <p:font typeface="Bebas Neue" panose="020B0606020202050201" pitchFamily="34" charset="0"/>
      <p:regular r:id="rId65"/>
    </p:embeddedFont>
    <p:embeddedFont>
      <p:font typeface="Cambria Math" panose="02040503050406030204" pitchFamily="18" charset="0"/>
      <p:regular r:id="rId66"/>
    </p:embeddedFont>
    <p:embeddedFont>
      <p:font typeface="Montserrat" panose="00000500000000000000" pitchFamily="2" charset="0"/>
      <p:regular r:id="rId67"/>
      <p:bold r:id="rId68"/>
      <p:italic r:id="rId69"/>
      <p:boldItalic r:id="rId70"/>
    </p:embeddedFont>
    <p:embeddedFont>
      <p:font typeface="Montserrat Black" panose="00000A00000000000000" pitchFamily="2" charset="0"/>
      <p:bold r:id="rId71"/>
      <p:boldItalic r:id="rId72"/>
    </p:embeddedFont>
    <p:embeddedFont>
      <p:font typeface="Montserrat Medium" panose="000006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3ED9"/>
    <a:srgbClr val="CC00CC"/>
    <a:srgbClr val="666466"/>
    <a:srgbClr val="000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D9540-96C8-4C60-944E-12C4FC1C14C4}" v="102" dt="2022-12-03T06:44:04.150"/>
    <p1510:client id="{B8631E2F-1290-4C91-A5EC-A3A344E65AC1}" v="43" dt="2022-12-02T07:14:25.435"/>
  </p1510:revLst>
</p1510:revInfo>
</file>

<file path=ppt/tableStyles.xml><?xml version="1.0" encoding="utf-8"?>
<a:tblStyleLst xmlns:a="http://schemas.openxmlformats.org/drawingml/2006/main" def="{58C1BB02-D406-4368-8937-EA62EFCC2A8D}">
  <a:tblStyle styleId="{58C1BB02-D406-4368-8937-EA62EFCC2A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89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32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88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95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4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88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241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342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929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14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578fe0731a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578fe0731a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870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45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385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57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526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948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466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127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36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65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379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473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486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010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96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370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889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7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95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452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328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2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711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017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447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76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685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03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003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879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304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637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058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606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399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133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272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989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2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17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14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80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486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71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158"/>
        <p:cNvGrpSpPr/>
        <p:nvPr/>
      </p:nvGrpSpPr>
      <p:grpSpPr>
        <a:xfrm>
          <a:off x="0" y="0"/>
          <a:ext cx="0" cy="0"/>
          <a:chOff x="0" y="0"/>
          <a:chExt cx="0" cy="0"/>
        </a:xfrm>
      </p:grpSpPr>
      <p:sp>
        <p:nvSpPr>
          <p:cNvPr id="159" name="Google Shape;159;p23"/>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a:spLocks noGrp="1"/>
          </p:cNvSpPr>
          <p:nvPr>
            <p:ph type="title"/>
          </p:nvPr>
        </p:nvSpPr>
        <p:spPr>
          <a:xfrm>
            <a:off x="1416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 name="Google Shape;162;p23"/>
          <p:cNvSpPr txBox="1">
            <a:spLocks noGrp="1"/>
          </p:cNvSpPr>
          <p:nvPr>
            <p:ph type="subTitle" idx="1"/>
          </p:nvPr>
        </p:nvSpPr>
        <p:spPr>
          <a:xfrm>
            <a:off x="1416000" y="3699873"/>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3" name="Google Shape;163;p23"/>
          <p:cNvSpPr txBox="1">
            <a:spLocks noGrp="1"/>
          </p:cNvSpPr>
          <p:nvPr>
            <p:ph type="title" idx="2"/>
          </p:nvPr>
        </p:nvSpPr>
        <p:spPr>
          <a:xfrm>
            <a:off x="4920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4" name="Google Shape;164;p23"/>
          <p:cNvSpPr txBox="1">
            <a:spLocks noGrp="1"/>
          </p:cNvSpPr>
          <p:nvPr>
            <p:ph type="subTitle" idx="3"/>
          </p:nvPr>
        </p:nvSpPr>
        <p:spPr>
          <a:xfrm>
            <a:off x="4920000" y="3699887"/>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5" name="Google Shape;165;p23"/>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9"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ctrTitle"/>
          </p:nvPr>
        </p:nvSpPr>
        <p:spPr>
          <a:xfrm>
            <a:off x="907695" y="541745"/>
            <a:ext cx="5505600" cy="2370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4900" b="1" dirty="0">
                <a:solidFill>
                  <a:schemeClr val="dk2"/>
                </a:solidFill>
                <a:latin typeface="Montserrat"/>
                <a:ea typeface="Montserrat"/>
                <a:cs typeface="Montserrat"/>
                <a:sym typeface="Montserrat"/>
              </a:rPr>
              <a:t>Phân tích và thiết kế hướng đối tượng</a:t>
            </a:r>
            <a:endParaRPr sz="4400" dirty="0"/>
          </a:p>
        </p:txBody>
      </p:sp>
      <p:grpSp>
        <p:nvGrpSpPr>
          <p:cNvPr id="248" name="Google Shape;248;p34"/>
          <p:cNvGrpSpPr/>
          <p:nvPr/>
        </p:nvGrpSpPr>
        <p:grpSpPr>
          <a:xfrm>
            <a:off x="5831889" y="1579815"/>
            <a:ext cx="4620746" cy="3556754"/>
            <a:chOff x="5527089" y="1579815"/>
            <a:chExt cx="4620746" cy="3556754"/>
          </a:xfrm>
        </p:grpSpPr>
        <p:sp>
          <p:nvSpPr>
            <p:cNvPr id="249" name="Google Shape;249;p34"/>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5527089" y="39252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4"/>
            <p:cNvGrpSpPr/>
            <p:nvPr/>
          </p:nvGrpSpPr>
          <p:grpSpPr>
            <a:xfrm>
              <a:off x="6419268" y="2175276"/>
              <a:ext cx="3428123" cy="2427848"/>
              <a:chOff x="6419268" y="2175276"/>
              <a:chExt cx="3428123" cy="2427848"/>
            </a:xfrm>
          </p:grpSpPr>
          <p:sp>
            <p:nvSpPr>
              <p:cNvPr id="258" name="Google Shape;258;p34"/>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A0432AA2-AEB9-430E-1759-274A6B3DC3B5}"/>
              </a:ext>
            </a:extLst>
          </p:cNvPr>
          <p:cNvSpPr>
            <a:spLocks noGrp="1"/>
          </p:cNvSpPr>
          <p:nvPr>
            <p:ph type="subTitle" idx="1"/>
          </p:nvPr>
        </p:nvSpPr>
        <p:spPr>
          <a:xfrm>
            <a:off x="199144" y="3161266"/>
            <a:ext cx="6361796" cy="883970"/>
          </a:xfrm>
        </p:spPr>
        <p:txBody>
          <a:bodyPr/>
          <a:lstStyle/>
          <a:p>
            <a:pPr algn="ctr"/>
            <a:r>
              <a:rPr lang="vi-VN" dirty="0"/>
              <a:t>Đề tài: Quản lý Điểm Học sinh Phổ thông Trung học</a:t>
            </a:r>
          </a:p>
          <a:p>
            <a:pPr algn="ctr"/>
            <a:r>
              <a:rPr lang="vi-VN" dirty="0"/>
              <a:t>Nhóm: 43iV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172933" y="0"/>
            <a:ext cx="5484451"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1.3 KHẢO SÁT HỆ THỐNG</a:t>
            </a:r>
            <a:endParaRPr sz="3000" dirty="0"/>
          </a:p>
        </p:txBody>
      </p:sp>
      <p:sp>
        <p:nvSpPr>
          <p:cNvPr id="4" name="Google Shape;446;p38">
            <a:extLst>
              <a:ext uri="{FF2B5EF4-FFF2-40B4-BE49-F238E27FC236}">
                <a16:creationId xmlns:a16="http://schemas.microsoft.com/office/drawing/2014/main" id="{AE2B4D8E-4752-D1DC-261C-FC18BD7057E5}"/>
              </a:ext>
            </a:extLst>
          </p:cNvPr>
          <p:cNvSpPr txBox="1">
            <a:spLocks/>
          </p:cNvSpPr>
          <p:nvPr/>
        </p:nvSpPr>
        <p:spPr>
          <a:xfrm>
            <a:off x="299774" y="561278"/>
            <a:ext cx="4735522" cy="69346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1.3.3 Trình bày các biểu mẫu thu nhập được trong quá trình khảo sát</a:t>
            </a:r>
          </a:p>
        </p:txBody>
      </p:sp>
      <p:sp>
        <p:nvSpPr>
          <p:cNvPr id="35" name="Google Shape;447;p38">
            <a:extLst>
              <a:ext uri="{FF2B5EF4-FFF2-40B4-BE49-F238E27FC236}">
                <a16:creationId xmlns:a16="http://schemas.microsoft.com/office/drawing/2014/main" id="{4B9AA435-8A60-4C3D-8315-4CABB1E87CE4}"/>
              </a:ext>
            </a:extLst>
          </p:cNvPr>
          <p:cNvSpPr txBox="1">
            <a:spLocks noGrp="1"/>
          </p:cNvSpPr>
          <p:nvPr>
            <p:ph type="subTitle" idx="1"/>
          </p:nvPr>
        </p:nvSpPr>
        <p:spPr>
          <a:xfrm>
            <a:off x="4048401" y="4398846"/>
            <a:ext cx="5021258" cy="485350"/>
          </a:xfrm>
          <a:prstGeom prst="rect">
            <a:avLst/>
          </a:prstGeom>
        </p:spPr>
        <p:txBody>
          <a:bodyPr spcFirstLastPara="1" wrap="square" lIns="90000" tIns="91425" rIns="90000" bIns="91425" anchor="t" anchorCtr="0">
            <a:noAutofit/>
          </a:bodyPr>
          <a:lstStyle/>
          <a:p>
            <a:pPr marL="0" marR="0">
              <a:lnSpc>
                <a:spcPct val="130000"/>
              </a:lnSpc>
              <a:spcBef>
                <a:spcPts val="0"/>
              </a:spcBef>
              <a:spcAft>
                <a:spcPts val="0"/>
              </a:spcAft>
              <a:tabLst>
                <a:tab pos="914400" algn="l"/>
              </a:tabLst>
            </a:pPr>
            <a:r>
              <a:rPr lang="en-US" sz="1300" b="1" dirty="0" err="1">
                <a:effectLst/>
                <a:latin typeface="Montserrat Medium" panose="00000600000000000000" pitchFamily="2" charset="0"/>
                <a:ea typeface="Times New Roman" panose="02020603050405020304" pitchFamily="18" charset="0"/>
              </a:rPr>
              <a:t>Biểu</a:t>
            </a:r>
            <a:r>
              <a:rPr lang="en-US" sz="1300" b="1" dirty="0">
                <a:effectLst/>
                <a:latin typeface="Montserrat Medium" panose="00000600000000000000" pitchFamily="2" charset="0"/>
                <a:ea typeface="Times New Roman" panose="02020603050405020304" pitchFamily="18" charset="0"/>
              </a:rPr>
              <a:t> </a:t>
            </a:r>
            <a:r>
              <a:rPr lang="en-US" sz="1300" b="1" dirty="0" err="1">
                <a:effectLst/>
                <a:latin typeface="Montserrat Medium" panose="00000600000000000000" pitchFamily="2" charset="0"/>
                <a:ea typeface="Times New Roman" panose="02020603050405020304" pitchFamily="18" charset="0"/>
              </a:rPr>
              <a:t>mẫu</a:t>
            </a:r>
            <a:r>
              <a:rPr lang="en-US" sz="1300" b="1" dirty="0">
                <a:effectLst/>
                <a:latin typeface="Montserrat Medium" panose="00000600000000000000" pitchFamily="2" charset="0"/>
                <a:ea typeface="Times New Roman" panose="02020603050405020304" pitchFamily="18" charset="0"/>
              </a:rPr>
              <a:t> 3:</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Phiếu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tìm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hiểu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thông</a:t>
            </a:r>
            <a:r>
              <a:rPr lang="en-US" sz="1300" dirty="0">
                <a:effectLst/>
                <a:latin typeface="Montserrat Medium" panose="00000600000000000000" pitchFamily="2" charset="0"/>
                <a:ea typeface="Times New Roman" panose="02020603050405020304" pitchFamily="18" charset="0"/>
              </a:rPr>
              <a:t> tin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p>
        </p:txBody>
      </p:sp>
      <p:pic>
        <p:nvPicPr>
          <p:cNvPr id="3074" name="Picture 2">
            <a:extLst>
              <a:ext uri="{FF2B5EF4-FFF2-40B4-BE49-F238E27FC236}">
                <a16:creationId xmlns:a16="http://schemas.microsoft.com/office/drawing/2014/main" id="{0AEFD277-7CF7-4742-E1FB-6C47D0172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545" y="1254745"/>
            <a:ext cx="2108909" cy="324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5158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02</a:t>
            </a:r>
            <a:endParaRPr dirty="0"/>
          </a:p>
        </p:txBody>
      </p:sp>
      <p:sp>
        <p:nvSpPr>
          <p:cNvPr id="405" name="Google Shape;405;p37"/>
          <p:cNvSpPr txBox="1">
            <a:spLocks noGrp="1"/>
          </p:cNvSpPr>
          <p:nvPr>
            <p:ph type="title"/>
          </p:nvPr>
        </p:nvSpPr>
        <p:spPr>
          <a:xfrm>
            <a:off x="3165283" y="2120488"/>
            <a:ext cx="5407607" cy="1789892"/>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PHÂN TÍCH HỆ THỐNG</a:t>
            </a:r>
            <a:endParaRPr dirty="0"/>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8388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1228582" y="570591"/>
            <a:ext cx="464400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2.1 GIỚI THIỆU</a:t>
            </a:r>
            <a:endParaRPr sz="3000" dirty="0"/>
          </a:p>
        </p:txBody>
      </p:sp>
      <p:sp>
        <p:nvSpPr>
          <p:cNvPr id="447" name="Google Shape;447;p38"/>
          <p:cNvSpPr txBox="1">
            <a:spLocks noGrp="1"/>
          </p:cNvSpPr>
          <p:nvPr>
            <p:ph type="subTitle" idx="1"/>
          </p:nvPr>
        </p:nvSpPr>
        <p:spPr>
          <a:xfrm>
            <a:off x="285388" y="1628462"/>
            <a:ext cx="6142052" cy="2601951"/>
          </a:xfrm>
          <a:prstGeom prst="rect">
            <a:avLst/>
          </a:prstGeom>
        </p:spPr>
        <p:txBody>
          <a:bodyPr spcFirstLastPara="1" wrap="square" lIns="90000" tIns="91425" rIns="90000" bIns="91425" anchor="t" anchorCtr="0">
            <a:noAutofit/>
          </a:bodyPr>
          <a:lstStyle/>
          <a:p>
            <a:pPr marL="0" marR="0" indent="365760" algn="l">
              <a:spcBef>
                <a:spcPts val="0"/>
              </a:spcBef>
              <a:spcAft>
                <a:spcPts val="0"/>
              </a:spcAft>
            </a:pPr>
            <a:r>
              <a:rPr lang="en-US" sz="1400" dirty="0" err="1">
                <a:solidFill>
                  <a:srgbClr val="666466"/>
                </a:solidFill>
                <a:effectLst/>
                <a:latin typeface="Montserrat Medium" panose="00000600000000000000" pitchFamily="2" charset="0"/>
                <a:ea typeface="Times New Roman" panose="02020603050405020304" pitchFamily="18" charset="0"/>
              </a:rPr>
              <a:t>Một</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trường</a:t>
            </a:r>
            <a:r>
              <a:rPr lang="en-US" sz="1400" dirty="0">
                <a:solidFill>
                  <a:srgbClr val="666466"/>
                </a:solidFill>
                <a:effectLst/>
                <a:latin typeface="Montserrat Medium" panose="00000600000000000000" pitchFamily="2" charset="0"/>
                <a:ea typeface="Times New Roman" panose="02020603050405020304" pitchFamily="18" charset="0"/>
              </a:rPr>
              <a:t> THPT </a:t>
            </a:r>
            <a:r>
              <a:rPr lang="en-US" sz="1400" dirty="0" err="1">
                <a:solidFill>
                  <a:srgbClr val="666466"/>
                </a:solidFill>
                <a:effectLst/>
                <a:latin typeface="Montserrat Medium" panose="00000600000000000000" pitchFamily="2" charset="0"/>
                <a:ea typeface="Times New Roman" panose="02020603050405020304" pitchFamily="18" charset="0"/>
              </a:rPr>
              <a:t>mỗi</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năm</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tiếp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nhận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nhiều</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sinh</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đến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trường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nhập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và</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trong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quá</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trình</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tập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nhà</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trường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sẽ</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quản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lý</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các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kết</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quả</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tập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của</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từng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sinh</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Trong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trường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có</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nhiều</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môn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khác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nhau</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mỗi</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môn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có</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một</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Trưởng</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bộ</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môn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là</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nơi</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cập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nhập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thông</a:t>
            </a:r>
            <a:r>
              <a:rPr lang="en-US" sz="1400" dirty="0">
                <a:solidFill>
                  <a:srgbClr val="666466"/>
                </a:solidFill>
                <a:effectLst/>
                <a:latin typeface="Montserrat Medium" panose="00000600000000000000" pitchFamily="2" charset="0"/>
                <a:ea typeface="Times New Roman" panose="02020603050405020304" pitchFamily="18" charset="0"/>
              </a:rPr>
              <a:t> tin </a:t>
            </a:r>
            <a:r>
              <a:rPr lang="en-US" sz="1400" dirty="0" err="1">
                <a:solidFill>
                  <a:srgbClr val="666466"/>
                </a:solidFill>
                <a:effectLst/>
                <a:latin typeface="Montserrat Medium" panose="00000600000000000000" pitchFamily="2" charset="0"/>
                <a:ea typeface="Times New Roman" panose="02020603050405020304" pitchFamily="18" charset="0"/>
              </a:rPr>
              <a:t>của</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sinh</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lớp</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môn</a:t>
            </a:r>
            <a:r>
              <a:rPr lang="en-US" sz="1400" dirty="0">
                <a:solidFill>
                  <a:srgbClr val="666466"/>
                </a:solidFill>
                <a:effectLst/>
                <a:latin typeface="Montserrat Medium" panose="00000600000000000000" pitchFamily="2" charset="0"/>
                <a:ea typeface="Times New Roman" panose="02020603050405020304" pitchFamily="18" charset="0"/>
              </a:rPr>
              <a:t> </a:t>
            </a:r>
            <a:r>
              <a:rPr lang="en-US" sz="1400" dirty="0" err="1">
                <a:solidFill>
                  <a:srgbClr val="666466"/>
                </a:solidFill>
                <a:effectLst/>
                <a:latin typeface="Montserrat Medium" panose="00000600000000000000" pitchFamily="2" charset="0"/>
                <a:ea typeface="Times New Roman" panose="02020603050405020304" pitchFamily="18" charset="0"/>
              </a:rPr>
              <a:t>học</a:t>
            </a:r>
            <a:r>
              <a:rPr lang="en-US" sz="1400" dirty="0">
                <a:solidFill>
                  <a:srgbClr val="666466"/>
                </a:solidFill>
                <a:effectLst/>
                <a:latin typeface="Montserrat Medium" panose="00000600000000000000" pitchFamily="2" charset="0"/>
                <a:ea typeface="Times New Roman" panose="02020603050405020304" pitchFamily="18" charset="0"/>
              </a:rPr>
              <a:t>, …</a:t>
            </a:r>
          </a:p>
          <a:p>
            <a:pPr marL="342900" marR="0" lvl="0" indent="-342900" algn="l">
              <a:spcBef>
                <a:spcPts val="600"/>
              </a:spcBef>
              <a:spcAft>
                <a:spcPts val="0"/>
              </a:spcAft>
              <a:buFont typeface="Symbol" panose="05050102010706020507" pitchFamily="18" charset="2"/>
              <a:buChar char=""/>
            </a:pPr>
            <a:r>
              <a:rPr lang="en-US" sz="1400" dirty="0" err="1">
                <a:solidFill>
                  <a:srgbClr val="666466"/>
                </a:solidFill>
                <a:effectLst/>
                <a:latin typeface="Montserrat Medium" panose="00000600000000000000" pitchFamily="2" charset="0"/>
                <a:ea typeface="Calibri" panose="020F0502020204030204" pitchFamily="34" charset="0"/>
              </a:rPr>
              <a:t>Mỗi</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môn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có</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một</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nhiều</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lớp</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học</a:t>
            </a:r>
            <a:r>
              <a:rPr lang="vi-VN" sz="1400" dirty="0">
                <a:solidFill>
                  <a:srgbClr val="666466"/>
                </a:solidFill>
                <a:latin typeface="Montserrat Medium" panose="00000600000000000000" pitchFamily="2" charset="0"/>
                <a:ea typeface="Calibri" panose="020F0502020204030204" pitchFamily="34" charset="0"/>
              </a:rPr>
              <a:t> và </a:t>
            </a:r>
            <a:r>
              <a:rPr lang="en-US" sz="1400" dirty="0" err="1">
                <a:solidFill>
                  <a:srgbClr val="666466"/>
                </a:solidFill>
                <a:effectLst/>
                <a:latin typeface="Montserrat Medium" panose="00000600000000000000" pitchFamily="2" charset="0"/>
                <a:ea typeface="Calibri" panose="020F0502020204030204" pitchFamily="34" charset="0"/>
              </a:rPr>
              <a:t>có</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duy</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nhất</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một</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mã</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lớp</a:t>
            </a:r>
            <a:r>
              <a:rPr lang="en-US" sz="1400" dirty="0">
                <a:solidFill>
                  <a:srgbClr val="666466"/>
                </a:solidFill>
                <a:effectLst/>
                <a:latin typeface="Montserrat Medium" panose="00000600000000000000" pitchFamily="2" charset="0"/>
                <a:ea typeface="Calibri" panose="020F0502020204030204" pitchFamily="34" charset="0"/>
              </a:rPr>
              <a:t>. </a:t>
            </a:r>
            <a:endParaRPr lang="vi-VN" sz="1400" dirty="0">
              <a:solidFill>
                <a:srgbClr val="666466"/>
              </a:solidFill>
              <a:effectLst/>
              <a:latin typeface="Montserrat Medium" panose="00000600000000000000" pitchFamily="2" charset="0"/>
              <a:ea typeface="Calibri" panose="020F0502020204030204" pitchFamily="34" charset="0"/>
            </a:endParaRPr>
          </a:p>
          <a:p>
            <a:pPr marL="342900" marR="0" lvl="0" indent="-342900" algn="l">
              <a:spcBef>
                <a:spcPts val="600"/>
              </a:spcBef>
              <a:spcAft>
                <a:spcPts val="0"/>
              </a:spcAft>
              <a:buFont typeface="Symbol" panose="05050102010706020507" pitchFamily="18" charset="2"/>
              <a:buChar char=""/>
            </a:pPr>
            <a:r>
              <a:rPr lang="en-US" sz="1400" dirty="0" err="1">
                <a:solidFill>
                  <a:srgbClr val="666466"/>
                </a:solidFill>
                <a:effectLst/>
                <a:latin typeface="Montserrat Medium" panose="00000600000000000000" pitchFamily="2" charset="0"/>
                <a:ea typeface="Calibri" panose="020F0502020204030204" pitchFamily="34" charset="0"/>
              </a:rPr>
              <a:t>Trong</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quá</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trình</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được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đào</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tạo</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tại</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trường</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học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sinh</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phải</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học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các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môn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mà</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Trưởng</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phân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cho</a:t>
            </a:r>
            <a:r>
              <a:rPr lang="en-US" sz="1400" dirty="0">
                <a:solidFill>
                  <a:srgbClr val="666466"/>
                </a:solidFill>
                <a:effectLst/>
                <a:latin typeface="Montserrat Medium" panose="00000600000000000000" pitchFamily="2" charset="0"/>
                <a:ea typeface="Calibri" panose="020F0502020204030204" pitchFamily="34" charset="0"/>
              </a:rPr>
              <a:t> </a:t>
            </a:r>
            <a:r>
              <a:rPr lang="vi-VN" sz="1400" dirty="0">
                <a:solidFill>
                  <a:srgbClr val="666466"/>
                </a:solidFill>
                <a:effectLst/>
                <a:latin typeface="Montserrat Medium" panose="00000600000000000000" pitchFamily="2" charset="0"/>
                <a:ea typeface="Calibri" panose="020F0502020204030204" pitchFamily="34" charset="0"/>
              </a:rPr>
              <a:t>lớp.</a:t>
            </a:r>
          </a:p>
          <a:p>
            <a:pPr marL="342900" marR="0" lvl="0" indent="-342900" algn="l">
              <a:spcBef>
                <a:spcPts val="600"/>
              </a:spcBef>
              <a:spcAft>
                <a:spcPts val="0"/>
              </a:spcAft>
              <a:buFont typeface="Symbol" panose="05050102010706020507" pitchFamily="18" charset="2"/>
              <a:buChar char=""/>
            </a:pPr>
            <a:r>
              <a:rPr lang="en-US" sz="1400" dirty="0">
                <a:solidFill>
                  <a:srgbClr val="666466"/>
                </a:solidFill>
                <a:effectLst/>
                <a:latin typeface="Montserrat Medium" panose="00000600000000000000" pitchFamily="2" charset="0"/>
                <a:ea typeface="Calibri" panose="020F0502020204030204" pitchFamily="34" charset="0"/>
              </a:rPr>
              <a:t>Sau </a:t>
            </a:r>
            <a:r>
              <a:rPr lang="en-US" sz="1400" dirty="0" err="1">
                <a:solidFill>
                  <a:srgbClr val="666466"/>
                </a:solidFill>
                <a:effectLst/>
                <a:latin typeface="Montserrat Medium" panose="00000600000000000000" pitchFamily="2" charset="0"/>
                <a:ea typeface="Calibri" panose="020F0502020204030204" pitchFamily="34" charset="0"/>
              </a:rPr>
              <a:t>khi</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hoàn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thành</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các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môn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học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được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giao</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học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sinh</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sẽ</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thi</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học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kỳ</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để</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được</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xét</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tuyển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lên</a:t>
            </a:r>
            <a:r>
              <a:rPr lang="en-US" sz="1400" dirty="0">
                <a:solidFill>
                  <a:srgbClr val="666466"/>
                </a:solidFill>
                <a:effectLst/>
                <a:latin typeface="Montserrat Medium" panose="00000600000000000000" pitchFamily="2" charset="0"/>
                <a:ea typeface="Calibri" panose="020F0502020204030204" pitchFamily="34" charset="0"/>
              </a:rPr>
              <a:t> </a:t>
            </a:r>
            <a:r>
              <a:rPr lang="en-US" sz="1400" dirty="0" err="1">
                <a:solidFill>
                  <a:srgbClr val="666466"/>
                </a:solidFill>
                <a:effectLst/>
                <a:latin typeface="Montserrat Medium" panose="00000600000000000000" pitchFamily="2" charset="0"/>
                <a:ea typeface="Calibri" panose="020F0502020204030204" pitchFamily="34" charset="0"/>
              </a:rPr>
              <a:t>lớp</a:t>
            </a:r>
            <a:endParaRPr lang="en-US" sz="1400" dirty="0">
              <a:solidFill>
                <a:srgbClr val="666466"/>
              </a:solidFill>
              <a:effectLst/>
              <a:latin typeface="Montserrat Medium" panose="00000600000000000000" pitchFamily="2" charset="0"/>
              <a:ea typeface="Calibri" panose="020F0502020204030204" pitchFamily="34" charset="0"/>
            </a:endParaRPr>
          </a:p>
        </p:txBody>
      </p:sp>
      <p:grpSp>
        <p:nvGrpSpPr>
          <p:cNvPr id="448" name="Google Shape;448;p38"/>
          <p:cNvGrpSpPr/>
          <p:nvPr/>
        </p:nvGrpSpPr>
        <p:grpSpPr>
          <a:xfrm>
            <a:off x="6626999" y="1180650"/>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253477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366220" y="0"/>
            <a:ext cx="6220433"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2.2 MÔ HÌNH HÓA NGHIỆP VỤ</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2.2.1 Sơ đồ Usecase Nghiệp vụ</a:t>
            </a:r>
          </a:p>
        </p:txBody>
      </p:sp>
      <p:pic>
        <p:nvPicPr>
          <p:cNvPr id="5" name="Picture 4" descr="Diagram, schematic&#10;&#10;Description automatically generated">
            <a:extLst>
              <a:ext uri="{FF2B5EF4-FFF2-40B4-BE49-F238E27FC236}">
                <a16:creationId xmlns:a16="http://schemas.microsoft.com/office/drawing/2014/main" id="{D0AA7174-33B3-4787-012A-D674272635EA}"/>
              </a:ext>
            </a:extLst>
          </p:cNvPr>
          <p:cNvPicPr>
            <a:picLocks noChangeAspect="1"/>
          </p:cNvPicPr>
          <p:nvPr/>
        </p:nvPicPr>
        <p:blipFill>
          <a:blip r:embed="rId3"/>
          <a:stretch>
            <a:fillRect/>
          </a:stretch>
        </p:blipFill>
        <p:spPr>
          <a:xfrm>
            <a:off x="366220" y="972990"/>
            <a:ext cx="5457907" cy="3676138"/>
          </a:xfrm>
          <a:prstGeom prst="rect">
            <a:avLst/>
          </a:prstGeom>
        </p:spPr>
      </p:pic>
      <p:sp>
        <p:nvSpPr>
          <p:cNvPr id="6" name="TextBox 5">
            <a:extLst>
              <a:ext uri="{FF2B5EF4-FFF2-40B4-BE49-F238E27FC236}">
                <a16:creationId xmlns:a16="http://schemas.microsoft.com/office/drawing/2014/main" id="{513CE2EC-669E-C407-08B2-DED417A87A6F}"/>
              </a:ext>
            </a:extLst>
          </p:cNvPr>
          <p:cNvSpPr txBox="1"/>
          <p:nvPr/>
        </p:nvSpPr>
        <p:spPr>
          <a:xfrm>
            <a:off x="6010442" y="1204419"/>
            <a:ext cx="3018264" cy="3391698"/>
          </a:xfrm>
          <a:prstGeom prst="rect">
            <a:avLst/>
          </a:prstGeom>
          <a:noFill/>
        </p:spPr>
        <p:txBody>
          <a:bodyPr wrap="square" rtlCol="0">
            <a:spAutoFit/>
          </a:bodyPr>
          <a:lstStyle/>
          <a:p>
            <a:pPr marR="0" lvl="0" algn="just">
              <a:lnSpc>
                <a:spcPct val="130000"/>
              </a:lnSpc>
              <a:spcBef>
                <a:spcPts val="0"/>
              </a:spcBef>
              <a:spcAft>
                <a:spcPts val="0"/>
              </a:spcAft>
              <a:tabLst>
                <a:tab pos="171450" algn="l"/>
              </a:tabLst>
            </a:pP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Tác</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nhân</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nghiệp</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vụ</a:t>
            </a:r>
            <a:r>
              <a:rPr lang="en-US" b="1" dirty="0">
                <a:solidFill>
                  <a:schemeClr val="bg2">
                    <a:lumMod val="75000"/>
                  </a:schemeClr>
                </a:solidFill>
                <a:effectLst/>
                <a:latin typeface="Montserrat Medium" panose="00000600000000000000" pitchFamily="2" charset="0"/>
                <a:ea typeface="Times New Roman" panose="02020603050405020304" pitchFamily="18" charset="0"/>
              </a:rPr>
              <a:t>:</a:t>
            </a:r>
          </a:p>
          <a:p>
            <a:pPr marL="342900" marR="0" lvl="0" indent="-342900" algn="just">
              <a:spcBef>
                <a:spcPts val="600"/>
              </a:spcBef>
              <a:spcAft>
                <a:spcPts val="0"/>
              </a:spcAft>
              <a:buFont typeface="Symbol" panose="05050102010706020507" pitchFamily="18" charset="2"/>
              <a:buChar char=""/>
            </a:pPr>
            <a:r>
              <a:rPr lang="en-US" dirty="0" err="1">
                <a:solidFill>
                  <a:srgbClr val="000000"/>
                </a:solidFill>
                <a:effectLst/>
                <a:latin typeface="Montserrat Medium" panose="00000600000000000000" pitchFamily="2" charset="0"/>
                <a:ea typeface="Calibri" panose="020F0502020204030204" pitchFamily="34" charset="0"/>
              </a:rPr>
              <a:t>Tác</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nhân</a:t>
            </a:r>
            <a:r>
              <a:rPr lang="en-US" dirty="0">
                <a:solidFill>
                  <a:srgbClr val="000000"/>
                </a:solidFill>
                <a:effectLst/>
                <a:latin typeface="Montserrat Medium" panose="00000600000000000000" pitchFamily="2" charset="0"/>
                <a:ea typeface="Calibri" panose="020F0502020204030204" pitchFamily="34" charset="0"/>
              </a:rPr>
              <a:t> con </a:t>
            </a:r>
            <a:r>
              <a:rPr lang="en-US" dirty="0" err="1">
                <a:solidFill>
                  <a:srgbClr val="000000"/>
                </a:solidFill>
                <a:effectLst/>
                <a:latin typeface="Montserrat Medium" panose="00000600000000000000" pitchFamily="2" charset="0"/>
                <a:ea typeface="Calibri" panose="020F0502020204030204" pitchFamily="34" charset="0"/>
              </a:rPr>
              <a:t>người</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Giáo</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viên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Học</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sinh</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Quản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trị</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viên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Trường</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học</a:t>
            </a:r>
            <a:endParaRPr lang="en-US" dirty="0">
              <a:effectLst/>
              <a:latin typeface="Montserrat Medium" panose="00000600000000000000" pitchFamily="2" charset="0"/>
              <a:ea typeface="Calibri" panose="020F0502020204030204" pitchFamily="34" charset="0"/>
            </a:endParaRPr>
          </a:p>
          <a:p>
            <a:pPr marL="342900" marR="0" lvl="0" indent="-342900" algn="just">
              <a:spcBef>
                <a:spcPts val="0"/>
              </a:spcBef>
              <a:spcAft>
                <a:spcPts val="0"/>
              </a:spcAft>
              <a:buFont typeface="Symbol" panose="05050102010706020507" pitchFamily="18" charset="2"/>
              <a:buChar char=""/>
            </a:pPr>
            <a:r>
              <a:rPr lang="en-US" dirty="0" err="1">
                <a:solidFill>
                  <a:srgbClr val="000000"/>
                </a:solidFill>
                <a:effectLst/>
                <a:latin typeface="Montserrat Medium" panose="00000600000000000000" pitchFamily="2" charset="0"/>
                <a:ea typeface="Calibri" panose="020F0502020204030204" pitchFamily="34" charset="0"/>
              </a:rPr>
              <a:t>Tác</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nhân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phần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cứng</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Máy</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tính</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máy</a:t>
            </a:r>
            <a:r>
              <a:rPr lang="en-US" dirty="0">
                <a:solidFill>
                  <a:srgbClr val="000000"/>
                </a:solidFill>
                <a:effectLst/>
                <a:latin typeface="Montserrat Medium" panose="00000600000000000000" pitchFamily="2" charset="0"/>
                <a:ea typeface="Calibri" panose="020F0502020204030204" pitchFamily="34" charset="0"/>
              </a:rPr>
              <a:t> in, </a:t>
            </a:r>
            <a:r>
              <a:rPr lang="en-US" dirty="0" err="1">
                <a:solidFill>
                  <a:srgbClr val="000000"/>
                </a:solidFill>
                <a:effectLst/>
                <a:latin typeface="Montserrat Medium" panose="00000600000000000000" pitchFamily="2" charset="0"/>
                <a:ea typeface="Calibri" panose="020F0502020204030204" pitchFamily="34" charset="0"/>
              </a:rPr>
              <a:t>máy</a:t>
            </a:r>
            <a:r>
              <a:rPr lang="en-US" dirty="0">
                <a:solidFill>
                  <a:srgbClr val="000000"/>
                </a:solidFill>
                <a:effectLst/>
                <a:latin typeface="Montserrat Medium" panose="00000600000000000000" pitchFamily="2" charset="0"/>
                <a:ea typeface="Calibri" panose="020F0502020204030204" pitchFamily="34" charset="0"/>
              </a:rPr>
              <a:t> scan, </a:t>
            </a:r>
            <a:r>
              <a:rPr lang="en-US" dirty="0" err="1">
                <a:solidFill>
                  <a:srgbClr val="000000"/>
                </a:solidFill>
                <a:effectLst/>
                <a:latin typeface="Montserrat Medium" panose="00000600000000000000" pitchFamily="2" charset="0"/>
                <a:ea typeface="Calibri" panose="020F0502020204030204" pitchFamily="34" charset="0"/>
              </a:rPr>
              <a:t>máy</a:t>
            </a:r>
            <a:r>
              <a:rPr lang="en-US" dirty="0">
                <a:solidFill>
                  <a:srgbClr val="000000"/>
                </a:solidFill>
                <a:effectLst/>
                <a:latin typeface="Montserrat Medium" panose="00000600000000000000" pitchFamily="2" charset="0"/>
                <a:ea typeface="Calibri" panose="020F0502020204030204" pitchFamily="34" charset="0"/>
              </a:rPr>
              <a:t> fax, …</a:t>
            </a:r>
            <a:endParaRPr lang="en-US" dirty="0">
              <a:effectLst/>
              <a:latin typeface="Montserrat Medium" panose="00000600000000000000" pitchFamily="2" charset="0"/>
              <a:ea typeface="Calibri" panose="020F0502020204030204" pitchFamily="34" charset="0"/>
            </a:endParaRPr>
          </a:p>
          <a:p>
            <a:pPr marL="342900" marR="0" lvl="0" indent="-342900" algn="just">
              <a:spcBef>
                <a:spcPts val="0"/>
              </a:spcBef>
              <a:spcAft>
                <a:spcPts val="0"/>
              </a:spcAft>
              <a:buFont typeface="Symbol" panose="05050102010706020507" pitchFamily="18" charset="2"/>
              <a:buChar char=""/>
            </a:pPr>
            <a:r>
              <a:rPr lang="en-US" dirty="0" err="1">
                <a:solidFill>
                  <a:srgbClr val="000000"/>
                </a:solidFill>
                <a:effectLst/>
                <a:latin typeface="Montserrat Medium" panose="00000600000000000000" pitchFamily="2" charset="0"/>
                <a:ea typeface="Calibri" panose="020F0502020204030204" pitchFamily="34" charset="0"/>
              </a:rPr>
              <a:t>Tác</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nhân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phần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mềm</a:t>
            </a:r>
            <a:r>
              <a:rPr lang="en-US" dirty="0">
                <a:solidFill>
                  <a:srgbClr val="000000"/>
                </a:solidFill>
                <a:effectLst/>
                <a:latin typeface="Montserrat Medium" panose="00000600000000000000" pitchFamily="2" charset="0"/>
                <a:ea typeface="Calibri" panose="020F0502020204030204" pitchFamily="34" charset="0"/>
              </a:rPr>
              <a:t>: PDF, Word, Excel, … </a:t>
            </a:r>
            <a:endParaRPr lang="en-US" dirty="0">
              <a:effectLst/>
              <a:latin typeface="Montserrat Medium" panose="00000600000000000000" pitchFamily="2" charset="0"/>
              <a:ea typeface="Calibri" panose="020F0502020204030204" pitchFamily="34" charset="0"/>
            </a:endParaRPr>
          </a:p>
          <a:p>
            <a:pPr marR="0" lvl="0" algn="just">
              <a:lnSpc>
                <a:spcPct val="130000"/>
              </a:lnSpc>
              <a:spcBef>
                <a:spcPts val="0"/>
              </a:spcBef>
              <a:spcAft>
                <a:spcPts val="0"/>
              </a:spcAft>
              <a:tabLst>
                <a:tab pos="171450" algn="l"/>
              </a:tabLst>
            </a:pP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Chức</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năng</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nghiệp</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r>
              <a:rPr lang="en-US" b="1" dirty="0" err="1">
                <a:solidFill>
                  <a:schemeClr val="bg2">
                    <a:lumMod val="75000"/>
                  </a:schemeClr>
                </a:solidFill>
                <a:effectLst/>
                <a:latin typeface="Montserrat Medium" panose="00000600000000000000" pitchFamily="2" charset="0"/>
                <a:ea typeface="Times New Roman" panose="02020603050405020304" pitchFamily="18" charset="0"/>
              </a:rPr>
              <a:t>vụ</a:t>
            </a:r>
            <a:r>
              <a:rPr lang="en-US" b="1" dirty="0">
                <a:solidFill>
                  <a:schemeClr val="bg2">
                    <a:lumMod val="75000"/>
                  </a:schemeClr>
                </a:solidFill>
                <a:effectLst/>
                <a:latin typeface="Montserrat Medium" panose="00000600000000000000" pitchFamily="2" charset="0"/>
                <a:ea typeface="Times New Roman" panose="02020603050405020304" pitchFamily="18" charset="0"/>
              </a:rPr>
              <a:t>: </a:t>
            </a:r>
          </a:p>
          <a:p>
            <a:pPr marL="342900" marR="0" lvl="0" indent="-342900" algn="just">
              <a:spcBef>
                <a:spcPts val="600"/>
              </a:spcBef>
              <a:spcAft>
                <a:spcPts val="0"/>
              </a:spcAft>
              <a:buFont typeface="Symbol" panose="05050102010706020507" pitchFamily="18" charset="2"/>
              <a:buChar char=""/>
            </a:pPr>
            <a:r>
              <a:rPr lang="en-US" dirty="0" err="1">
                <a:solidFill>
                  <a:srgbClr val="000000"/>
                </a:solidFill>
                <a:effectLst/>
                <a:latin typeface="Montserrat Medium" panose="00000600000000000000" pitchFamily="2" charset="0"/>
                <a:ea typeface="Calibri" panose="020F0502020204030204" pitchFamily="34" charset="0"/>
              </a:rPr>
              <a:t>Xem</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điểm</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Cập</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nhật</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thông</a:t>
            </a:r>
            <a:r>
              <a:rPr lang="en-US" dirty="0">
                <a:solidFill>
                  <a:srgbClr val="000000"/>
                </a:solidFill>
                <a:effectLst/>
                <a:latin typeface="Montserrat Medium" panose="00000600000000000000" pitchFamily="2" charset="0"/>
                <a:ea typeface="Calibri" panose="020F0502020204030204" pitchFamily="34" charset="0"/>
              </a:rPr>
              <a:t> tin, </a:t>
            </a:r>
            <a:r>
              <a:rPr lang="en-US" dirty="0" err="1">
                <a:solidFill>
                  <a:srgbClr val="000000"/>
                </a:solidFill>
                <a:effectLst/>
                <a:latin typeface="Montserrat Medium" panose="00000600000000000000" pitchFamily="2" charset="0"/>
                <a:ea typeface="Calibri" panose="020F0502020204030204" pitchFamily="34" charset="0"/>
              </a:rPr>
              <a:t>Quản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lý</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môn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học</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Quản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lý</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học</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sinh</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Quản</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lý</a:t>
            </a:r>
            <a:r>
              <a:rPr lang="en-US" dirty="0">
                <a:solidFill>
                  <a:srgbClr val="000000"/>
                </a:solidFill>
                <a:effectLst/>
                <a:latin typeface="Montserrat Medium" panose="00000600000000000000" pitchFamily="2" charset="0"/>
                <a:ea typeface="Calibri" panose="020F0502020204030204" pitchFamily="34" charset="0"/>
              </a:rPr>
              <a:t> </a:t>
            </a:r>
            <a:r>
              <a:rPr lang="en-US" dirty="0" err="1">
                <a:solidFill>
                  <a:srgbClr val="000000"/>
                </a:solidFill>
                <a:effectLst/>
                <a:latin typeface="Montserrat Medium" panose="00000600000000000000" pitchFamily="2" charset="0"/>
                <a:ea typeface="Calibri" panose="020F0502020204030204" pitchFamily="34" charset="0"/>
              </a:rPr>
              <a:t>điểm</a:t>
            </a:r>
            <a:r>
              <a:rPr lang="en-US" dirty="0">
                <a:solidFill>
                  <a:srgbClr val="000000"/>
                </a:solidFill>
                <a:effectLst/>
                <a:latin typeface="Montserrat Medium" panose="00000600000000000000" pitchFamily="2" charset="0"/>
                <a:ea typeface="Calibri" panose="020F0502020204030204" pitchFamily="34" charset="0"/>
              </a:rPr>
              <a:t>, …</a:t>
            </a:r>
            <a:endParaRPr lang="en-US" dirty="0">
              <a:effectLst/>
              <a:latin typeface="Montserrat Medium" panose="00000600000000000000" pitchFamily="2" charset="0"/>
              <a:ea typeface="Calibri" panose="020F0502020204030204" pitchFamily="34" charset="0"/>
            </a:endParaRPr>
          </a:p>
          <a:p>
            <a:endParaRPr lang="en-US" dirty="0">
              <a:latin typeface="Montserrat Medium" panose="00000600000000000000" pitchFamily="2" charset="0"/>
            </a:endParaRPr>
          </a:p>
        </p:txBody>
      </p:sp>
    </p:spTree>
    <p:extLst>
      <p:ext uri="{BB962C8B-B14F-4D97-AF65-F5344CB8AC3E}">
        <p14:creationId xmlns:p14="http://schemas.microsoft.com/office/powerpoint/2010/main" val="114384235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240301" y="-24825"/>
            <a:ext cx="3179406"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2.2.2 Mô hình hóa quy trình Nghiệp vụ</a:t>
            </a:r>
          </a:p>
        </p:txBody>
      </p:sp>
      <p:sp>
        <p:nvSpPr>
          <p:cNvPr id="7" name="TextBox 6">
            <a:extLst>
              <a:ext uri="{FF2B5EF4-FFF2-40B4-BE49-F238E27FC236}">
                <a16:creationId xmlns:a16="http://schemas.microsoft.com/office/drawing/2014/main" id="{6E8B4735-DF9A-1963-4ED1-F9C237F46DD4}"/>
              </a:ext>
            </a:extLst>
          </p:cNvPr>
          <p:cNvSpPr txBox="1"/>
          <p:nvPr/>
        </p:nvSpPr>
        <p:spPr>
          <a:xfrm>
            <a:off x="669075" y="862296"/>
            <a:ext cx="2944882"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2.2.2.1 </a:t>
            </a:r>
            <a:r>
              <a:rPr lang="en-US" sz="1600" dirty="0" err="1">
                <a:solidFill>
                  <a:schemeClr val="accent4"/>
                </a:solidFill>
                <a:effectLst/>
                <a:latin typeface="Montserrat Medium" panose="00000600000000000000" pitchFamily="2" charset="0"/>
                <a:ea typeface="Times New Roman" panose="02020603050405020304" pitchFamily="18" charset="0"/>
              </a:rPr>
              <a:t>Quy</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trình</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nghiệp</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vụ</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Xem</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10" name="Picture 9">
            <a:extLst>
              <a:ext uri="{FF2B5EF4-FFF2-40B4-BE49-F238E27FC236}">
                <a16:creationId xmlns:a16="http://schemas.microsoft.com/office/drawing/2014/main" id="{BFCB55C1-E789-DB64-166E-D319A2F69B8E}"/>
              </a:ext>
            </a:extLst>
          </p:cNvPr>
          <p:cNvPicPr>
            <a:picLocks noChangeAspect="1"/>
          </p:cNvPicPr>
          <p:nvPr/>
        </p:nvPicPr>
        <p:blipFill>
          <a:blip r:embed="rId3"/>
          <a:stretch>
            <a:fillRect/>
          </a:stretch>
        </p:blipFill>
        <p:spPr>
          <a:xfrm>
            <a:off x="4147297" y="68367"/>
            <a:ext cx="4906357" cy="2416564"/>
          </a:xfrm>
          <a:prstGeom prst="rect">
            <a:avLst/>
          </a:prstGeom>
        </p:spPr>
      </p:pic>
      <p:sp>
        <p:nvSpPr>
          <p:cNvPr id="11" name="TextBox 10">
            <a:extLst>
              <a:ext uri="{FF2B5EF4-FFF2-40B4-BE49-F238E27FC236}">
                <a16:creationId xmlns:a16="http://schemas.microsoft.com/office/drawing/2014/main" id="{887CF7D0-00E8-6A26-31FA-9B699BFF852F}"/>
              </a:ext>
            </a:extLst>
          </p:cNvPr>
          <p:cNvSpPr txBox="1"/>
          <p:nvPr/>
        </p:nvSpPr>
        <p:spPr>
          <a:xfrm>
            <a:off x="5692638" y="3320125"/>
            <a:ext cx="2958300"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2.2.2.</a:t>
            </a:r>
            <a:r>
              <a:rPr lang="vi-VN" sz="1600" dirty="0">
                <a:solidFill>
                  <a:schemeClr val="accent4"/>
                </a:solidFill>
                <a:effectLst/>
                <a:latin typeface="Montserrat Medium" panose="00000600000000000000" pitchFamily="2" charset="0"/>
                <a:ea typeface="Times New Roman" panose="02020603050405020304" pitchFamily="18" charset="0"/>
              </a:rPr>
              <a:t>2</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Quy</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trình</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nghiệp</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vụ</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Cập nhật thông tin</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13" name="Picture 12">
            <a:extLst>
              <a:ext uri="{FF2B5EF4-FFF2-40B4-BE49-F238E27FC236}">
                <a16:creationId xmlns:a16="http://schemas.microsoft.com/office/drawing/2014/main" id="{95A9C790-6DAF-FBD5-9B6A-A5FDBE1C8C06}"/>
              </a:ext>
            </a:extLst>
          </p:cNvPr>
          <p:cNvPicPr>
            <a:picLocks noChangeAspect="1"/>
          </p:cNvPicPr>
          <p:nvPr/>
        </p:nvPicPr>
        <p:blipFill>
          <a:blip r:embed="rId4"/>
          <a:stretch>
            <a:fillRect/>
          </a:stretch>
        </p:blipFill>
        <p:spPr>
          <a:xfrm>
            <a:off x="240301" y="2049219"/>
            <a:ext cx="4726981" cy="2996844"/>
          </a:xfrm>
          <a:prstGeom prst="rect">
            <a:avLst/>
          </a:prstGeom>
        </p:spPr>
      </p:pic>
    </p:spTree>
    <p:extLst>
      <p:ext uri="{BB962C8B-B14F-4D97-AF65-F5344CB8AC3E}">
        <p14:creationId xmlns:p14="http://schemas.microsoft.com/office/powerpoint/2010/main" val="31783760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336222" y="131292"/>
            <a:ext cx="4398606"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2.2.2 Mô hình hóa quy trình Nghiệp vụ</a:t>
            </a:r>
          </a:p>
        </p:txBody>
      </p:sp>
      <p:sp>
        <p:nvSpPr>
          <p:cNvPr id="7" name="TextBox 6">
            <a:extLst>
              <a:ext uri="{FF2B5EF4-FFF2-40B4-BE49-F238E27FC236}">
                <a16:creationId xmlns:a16="http://schemas.microsoft.com/office/drawing/2014/main" id="{6E8B4735-DF9A-1963-4ED1-F9C237F46DD4}"/>
              </a:ext>
            </a:extLst>
          </p:cNvPr>
          <p:cNvSpPr txBox="1"/>
          <p:nvPr/>
        </p:nvSpPr>
        <p:spPr>
          <a:xfrm>
            <a:off x="1063084" y="956458"/>
            <a:ext cx="2944882"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2.2.2.</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Quy</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trình</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nghiệp</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vụ</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Quản lý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1" name="TextBox 10">
            <a:extLst>
              <a:ext uri="{FF2B5EF4-FFF2-40B4-BE49-F238E27FC236}">
                <a16:creationId xmlns:a16="http://schemas.microsoft.com/office/drawing/2014/main" id="{887CF7D0-00E8-6A26-31FA-9B699BFF852F}"/>
              </a:ext>
            </a:extLst>
          </p:cNvPr>
          <p:cNvSpPr txBox="1"/>
          <p:nvPr/>
        </p:nvSpPr>
        <p:spPr>
          <a:xfrm>
            <a:off x="5945399" y="3855384"/>
            <a:ext cx="2958300"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2.2.2.</a:t>
            </a:r>
            <a:r>
              <a:rPr lang="vi-VN" sz="1600" dirty="0">
                <a:solidFill>
                  <a:schemeClr val="accent4"/>
                </a:solidFill>
                <a:latin typeface="Montserrat Medium" panose="00000600000000000000" pitchFamily="2" charset="0"/>
                <a:ea typeface="Times New Roman" panose="02020603050405020304" pitchFamily="18" charset="0"/>
              </a:rPr>
              <a:t>4</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Quy</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trình</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nghiệp</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vụ</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Quản lý Môn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3" name="Picture 2">
            <a:extLst>
              <a:ext uri="{FF2B5EF4-FFF2-40B4-BE49-F238E27FC236}">
                <a16:creationId xmlns:a16="http://schemas.microsoft.com/office/drawing/2014/main" id="{E9FBC7AC-4041-37F2-22BC-C459C9430778}"/>
              </a:ext>
            </a:extLst>
          </p:cNvPr>
          <p:cNvPicPr>
            <a:picLocks noChangeAspect="1"/>
          </p:cNvPicPr>
          <p:nvPr/>
        </p:nvPicPr>
        <p:blipFill>
          <a:blip r:embed="rId3"/>
          <a:stretch>
            <a:fillRect/>
          </a:stretch>
        </p:blipFill>
        <p:spPr>
          <a:xfrm>
            <a:off x="5136035" y="71998"/>
            <a:ext cx="3922821" cy="2938470"/>
          </a:xfrm>
          <a:prstGeom prst="rect">
            <a:avLst/>
          </a:prstGeom>
        </p:spPr>
      </p:pic>
      <p:pic>
        <p:nvPicPr>
          <p:cNvPr id="6" name="Picture 5">
            <a:extLst>
              <a:ext uri="{FF2B5EF4-FFF2-40B4-BE49-F238E27FC236}">
                <a16:creationId xmlns:a16="http://schemas.microsoft.com/office/drawing/2014/main" id="{D47A2C5B-ADA5-9D9A-84E9-F55D6577469E}"/>
              </a:ext>
            </a:extLst>
          </p:cNvPr>
          <p:cNvPicPr>
            <a:picLocks noChangeAspect="1"/>
          </p:cNvPicPr>
          <p:nvPr/>
        </p:nvPicPr>
        <p:blipFill>
          <a:blip r:embed="rId4"/>
          <a:stretch>
            <a:fillRect/>
          </a:stretch>
        </p:blipFill>
        <p:spPr>
          <a:xfrm>
            <a:off x="240301" y="2133032"/>
            <a:ext cx="5241596" cy="2938470"/>
          </a:xfrm>
          <a:prstGeom prst="rect">
            <a:avLst/>
          </a:prstGeom>
        </p:spPr>
      </p:pic>
    </p:spTree>
    <p:extLst>
      <p:ext uri="{BB962C8B-B14F-4D97-AF65-F5344CB8AC3E}">
        <p14:creationId xmlns:p14="http://schemas.microsoft.com/office/powerpoint/2010/main" val="274271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395695" y="168463"/>
            <a:ext cx="5269124"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2.2.2 Mô hình hóa quy trình Nghiệp vụ</a:t>
            </a:r>
          </a:p>
        </p:txBody>
      </p:sp>
      <p:sp>
        <p:nvSpPr>
          <p:cNvPr id="7" name="TextBox 6">
            <a:extLst>
              <a:ext uri="{FF2B5EF4-FFF2-40B4-BE49-F238E27FC236}">
                <a16:creationId xmlns:a16="http://schemas.microsoft.com/office/drawing/2014/main" id="{6E8B4735-DF9A-1963-4ED1-F9C237F46DD4}"/>
              </a:ext>
            </a:extLst>
          </p:cNvPr>
          <p:cNvSpPr txBox="1"/>
          <p:nvPr/>
        </p:nvSpPr>
        <p:spPr>
          <a:xfrm>
            <a:off x="2088997" y="688829"/>
            <a:ext cx="4713248"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2.2.2. </a:t>
            </a:r>
            <a:r>
              <a:rPr lang="en-US" sz="1600" dirty="0" err="1">
                <a:solidFill>
                  <a:schemeClr val="accent4"/>
                </a:solidFill>
                <a:effectLst/>
                <a:latin typeface="Montserrat Medium" panose="00000600000000000000" pitchFamily="2" charset="0"/>
                <a:ea typeface="Times New Roman" panose="02020603050405020304" pitchFamily="18" charset="0"/>
              </a:rPr>
              <a:t>Quy</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trình</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nghiệp</a:t>
            </a:r>
            <a:r>
              <a:rPr lang="en-US" sz="1600" dirty="0">
                <a:solidFill>
                  <a:schemeClr val="accent4"/>
                </a:solidFill>
                <a:effectLst/>
                <a:latin typeface="Montserrat Medium" panose="00000600000000000000" pitchFamily="2" charset="0"/>
                <a:ea typeface="Times New Roman" panose="02020603050405020304" pitchFamily="18" charset="0"/>
              </a:rPr>
              <a:t> </a:t>
            </a:r>
            <a:r>
              <a:rPr lang="en-US" sz="1600" dirty="0" err="1">
                <a:solidFill>
                  <a:schemeClr val="accent4"/>
                </a:solidFill>
                <a:effectLst/>
                <a:latin typeface="Montserrat Medium" panose="00000600000000000000" pitchFamily="2" charset="0"/>
                <a:ea typeface="Times New Roman" panose="02020603050405020304" pitchFamily="18" charset="0"/>
              </a:rPr>
              <a:t>vụ</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Quản lý Học sinh</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2" name="Picture 1" descr="Diagram&#10;&#10;Description automatically generated">
            <a:extLst>
              <a:ext uri="{FF2B5EF4-FFF2-40B4-BE49-F238E27FC236}">
                <a16:creationId xmlns:a16="http://schemas.microsoft.com/office/drawing/2014/main" id="{221CF7CA-229E-93FB-AB9C-AF6787EB2E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562" y="1208636"/>
            <a:ext cx="7174170" cy="3430272"/>
          </a:xfrm>
          <a:prstGeom prst="rect">
            <a:avLst/>
          </a:prstGeom>
          <a:noFill/>
          <a:ln>
            <a:noFill/>
          </a:ln>
        </p:spPr>
      </p:pic>
    </p:spTree>
    <p:extLst>
      <p:ext uri="{BB962C8B-B14F-4D97-AF65-F5344CB8AC3E}">
        <p14:creationId xmlns:p14="http://schemas.microsoft.com/office/powerpoint/2010/main" val="429127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493062" y="447609"/>
            <a:ext cx="3692363" cy="49437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2.2.3 Sơ đồ tuần tự</a:t>
            </a:r>
          </a:p>
        </p:txBody>
      </p:sp>
      <p:sp>
        <p:nvSpPr>
          <p:cNvPr id="3" name="TextBox 2">
            <a:extLst>
              <a:ext uri="{FF2B5EF4-FFF2-40B4-BE49-F238E27FC236}">
                <a16:creationId xmlns:a16="http://schemas.microsoft.com/office/drawing/2014/main" id="{88E9918F-B772-23D3-E861-7E30BB9FAF95}"/>
              </a:ext>
            </a:extLst>
          </p:cNvPr>
          <p:cNvSpPr txBox="1"/>
          <p:nvPr/>
        </p:nvSpPr>
        <p:spPr>
          <a:xfrm>
            <a:off x="493062" y="854765"/>
            <a:ext cx="5052811"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1</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Sơ đồ tuần tự cho chức năng Xem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8" name="Picture 7">
            <a:extLst>
              <a:ext uri="{FF2B5EF4-FFF2-40B4-BE49-F238E27FC236}">
                <a16:creationId xmlns:a16="http://schemas.microsoft.com/office/drawing/2014/main" id="{E82C946E-41E7-76E6-29F3-AD153BAAA1C0}"/>
              </a:ext>
            </a:extLst>
          </p:cNvPr>
          <p:cNvPicPr>
            <a:picLocks noChangeAspect="1"/>
          </p:cNvPicPr>
          <p:nvPr/>
        </p:nvPicPr>
        <p:blipFill>
          <a:blip r:embed="rId3"/>
          <a:stretch>
            <a:fillRect/>
          </a:stretch>
        </p:blipFill>
        <p:spPr>
          <a:xfrm>
            <a:off x="196438" y="1542588"/>
            <a:ext cx="5236588" cy="2917900"/>
          </a:xfrm>
          <a:prstGeom prst="rect">
            <a:avLst/>
          </a:prstGeom>
        </p:spPr>
      </p:pic>
      <p:sp>
        <p:nvSpPr>
          <p:cNvPr id="10" name="TextBox 9">
            <a:extLst>
              <a:ext uri="{FF2B5EF4-FFF2-40B4-BE49-F238E27FC236}">
                <a16:creationId xmlns:a16="http://schemas.microsoft.com/office/drawing/2014/main" id="{39FEB783-3DFC-1FA6-F244-9918BE46D4D9}"/>
              </a:ext>
            </a:extLst>
          </p:cNvPr>
          <p:cNvSpPr txBox="1"/>
          <p:nvPr/>
        </p:nvSpPr>
        <p:spPr>
          <a:xfrm>
            <a:off x="5544539" y="1220598"/>
            <a:ext cx="3479181" cy="3759042"/>
          </a:xfrm>
          <a:prstGeom prst="rect">
            <a:avLst/>
          </a:prstGeom>
          <a:noFill/>
        </p:spPr>
        <p:txBody>
          <a:bodyPr wrap="square" rtlCol="0">
            <a:spAutoFit/>
          </a:bodyPr>
          <a:lstStyle/>
          <a:p>
            <a:pPr>
              <a:lnSpc>
                <a:spcPct val="114000"/>
              </a:lnSpc>
            </a:pPr>
            <a:r>
              <a:rPr lang="vi-VN" b="1" dirty="0">
                <a:solidFill>
                  <a:schemeClr val="tx1"/>
                </a:solidFill>
                <a:latin typeface="Montserrat Medium" panose="00000600000000000000" pitchFamily="2" charset="0"/>
              </a:rPr>
              <a:t>Biểu đồ có 3 đối tượng: </a:t>
            </a:r>
            <a:r>
              <a:rPr lang="vi-VN" dirty="0">
                <a:solidFill>
                  <a:schemeClr val="tx1"/>
                </a:solidFill>
                <a:latin typeface="Montserrat Medium" panose="00000600000000000000" pitchFamily="2" charset="0"/>
              </a:rPr>
              <a:t>Học sinh, Hệ thống, Bảng điểm</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Hs đăng nhập vào hệ thống</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Hệ thống bắt sự kiện và mở giao diện đăng nhập</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Hs nhập tài khoản và mật khẩu</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Hệ thống kiểm tra hs đăng nhập</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Nếu đăng nhập không thành công, hệ thống sẽ không cho hs xem điểm </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Nếu đăng nhập thành công, hs chọn chức năng xem điểm</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Hệ thống tiến hành lấy thông tin từ bảng điểm</a:t>
            </a:r>
          </a:p>
          <a:p>
            <a:pPr marL="342900" indent="-342900">
              <a:lnSpc>
                <a:spcPct val="114000"/>
              </a:lnSpc>
              <a:buClr>
                <a:schemeClr val="tx1"/>
              </a:buClr>
              <a:buFont typeface="+mj-lt"/>
              <a:buAutoNum type="arabicPeriod"/>
            </a:pPr>
            <a:r>
              <a:rPr lang="vi-VN" dirty="0">
                <a:solidFill>
                  <a:schemeClr val="tx1"/>
                </a:solidFill>
                <a:latin typeface="Montserrat Medium" panose="00000600000000000000" pitchFamily="2" charset="0"/>
              </a:rPr>
              <a:t>Mở trang điểm cho hs</a:t>
            </a:r>
            <a:endParaRPr lang="en-US" dirty="0">
              <a:solidFill>
                <a:schemeClr val="tx1"/>
              </a:solidFill>
              <a:latin typeface="Montserrat Medium" panose="00000600000000000000" pitchFamily="2" charset="0"/>
            </a:endParaRPr>
          </a:p>
        </p:txBody>
      </p:sp>
    </p:spTree>
    <p:extLst>
      <p:ext uri="{BB962C8B-B14F-4D97-AF65-F5344CB8AC3E}">
        <p14:creationId xmlns:p14="http://schemas.microsoft.com/office/powerpoint/2010/main" val="3529478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493062" y="447609"/>
            <a:ext cx="3692363" cy="49437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2.2.3 Sơ đồ tuần tự</a:t>
            </a:r>
          </a:p>
        </p:txBody>
      </p:sp>
      <p:sp>
        <p:nvSpPr>
          <p:cNvPr id="3" name="TextBox 2">
            <a:extLst>
              <a:ext uri="{FF2B5EF4-FFF2-40B4-BE49-F238E27FC236}">
                <a16:creationId xmlns:a16="http://schemas.microsoft.com/office/drawing/2014/main" id="{88E9918F-B772-23D3-E861-7E30BB9FAF95}"/>
              </a:ext>
            </a:extLst>
          </p:cNvPr>
          <p:cNvSpPr txBox="1"/>
          <p:nvPr/>
        </p:nvSpPr>
        <p:spPr>
          <a:xfrm>
            <a:off x="493062" y="854765"/>
            <a:ext cx="4026899"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latin typeface="Montserrat Medium" panose="00000600000000000000" pitchFamily="2" charset="0"/>
                <a:ea typeface="Times New Roman" panose="02020603050405020304" pitchFamily="18" charset="0"/>
              </a:rPr>
              <a:t>2</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Sơ đồ tuần tự cho chức năng Cập nhật thông tin</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0" name="TextBox 9">
            <a:extLst>
              <a:ext uri="{FF2B5EF4-FFF2-40B4-BE49-F238E27FC236}">
                <a16:creationId xmlns:a16="http://schemas.microsoft.com/office/drawing/2014/main" id="{39FEB783-3DFC-1FA6-F244-9918BE46D4D9}"/>
              </a:ext>
            </a:extLst>
          </p:cNvPr>
          <p:cNvSpPr txBox="1"/>
          <p:nvPr/>
        </p:nvSpPr>
        <p:spPr>
          <a:xfrm>
            <a:off x="5346224" y="693467"/>
            <a:ext cx="3692363" cy="4409990"/>
          </a:xfrm>
          <a:prstGeom prst="rect">
            <a:avLst/>
          </a:prstGeom>
          <a:noFill/>
        </p:spPr>
        <p:txBody>
          <a:bodyPr wrap="square" rtlCol="0">
            <a:spAutoFit/>
          </a:bodyPr>
          <a:lstStyle/>
          <a:p>
            <a:pPr>
              <a:lnSpc>
                <a:spcPct val="114000"/>
              </a:lnSpc>
            </a:pPr>
            <a:r>
              <a:rPr lang="vi-VN" sz="1300" b="1" dirty="0">
                <a:solidFill>
                  <a:schemeClr val="tx1"/>
                </a:solidFill>
                <a:latin typeface="Montserrat Medium" panose="00000600000000000000" pitchFamily="2" charset="0"/>
              </a:rPr>
              <a:t>Biểu đồ có 3 đối tượng: </a:t>
            </a:r>
            <a:r>
              <a:rPr lang="vi-VN" sz="1300" dirty="0">
                <a:solidFill>
                  <a:schemeClr val="tx1"/>
                </a:solidFill>
                <a:latin typeface="Montserrat Medium" panose="00000600000000000000" pitchFamily="2" charset="0"/>
              </a:rPr>
              <a:t>Học sinh, Hệ thống, Hồ sơ học sinh</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Hs đăng nhập vào hệ thống</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bắt sự kiện và mở giao diện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Hs nhập tài khoản và mật khẩu</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kiểm tra hs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không thành công, hệ thống sẽ không cho hs thay đổi thông tin</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thành công, hs chọn chức năng Cập nhật thông tin</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Hs thực hiện thay đổi thông tin</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kiểm tra thông tin có hợp lệ hay không</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không hợp lệ, hệ thống yêu cầu cập nhật lại thông tin</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hợp lệ, hệ thống sẽ thực hiện cập nhật hồ sơ học sinh</a:t>
            </a:r>
            <a:endParaRPr lang="en-US" sz="1300" dirty="0">
              <a:solidFill>
                <a:schemeClr val="tx1"/>
              </a:solidFill>
              <a:latin typeface="Montserrat Medium" panose="00000600000000000000" pitchFamily="2" charset="0"/>
            </a:endParaRPr>
          </a:p>
        </p:txBody>
      </p:sp>
      <p:pic>
        <p:nvPicPr>
          <p:cNvPr id="5" name="Picture 4">
            <a:extLst>
              <a:ext uri="{FF2B5EF4-FFF2-40B4-BE49-F238E27FC236}">
                <a16:creationId xmlns:a16="http://schemas.microsoft.com/office/drawing/2014/main" id="{8989A287-1FEE-D9DD-69AF-8F347E5A5C0D}"/>
              </a:ext>
            </a:extLst>
          </p:cNvPr>
          <p:cNvPicPr>
            <a:picLocks noChangeAspect="1"/>
          </p:cNvPicPr>
          <p:nvPr/>
        </p:nvPicPr>
        <p:blipFill>
          <a:blip r:embed="rId3"/>
          <a:stretch>
            <a:fillRect/>
          </a:stretch>
        </p:blipFill>
        <p:spPr>
          <a:xfrm>
            <a:off x="366220" y="1470771"/>
            <a:ext cx="4793368" cy="3047957"/>
          </a:xfrm>
          <a:prstGeom prst="rect">
            <a:avLst/>
          </a:prstGeom>
        </p:spPr>
      </p:pic>
    </p:spTree>
    <p:extLst>
      <p:ext uri="{BB962C8B-B14F-4D97-AF65-F5344CB8AC3E}">
        <p14:creationId xmlns:p14="http://schemas.microsoft.com/office/powerpoint/2010/main" val="2607025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493062" y="447609"/>
            <a:ext cx="3692363" cy="49437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2.2.3 Sơ đồ tuần tự</a:t>
            </a:r>
          </a:p>
        </p:txBody>
      </p:sp>
      <p:sp>
        <p:nvSpPr>
          <p:cNvPr id="3" name="TextBox 2">
            <a:extLst>
              <a:ext uri="{FF2B5EF4-FFF2-40B4-BE49-F238E27FC236}">
                <a16:creationId xmlns:a16="http://schemas.microsoft.com/office/drawing/2014/main" id="{88E9918F-B772-23D3-E861-7E30BB9FAF95}"/>
              </a:ext>
            </a:extLst>
          </p:cNvPr>
          <p:cNvSpPr txBox="1"/>
          <p:nvPr/>
        </p:nvSpPr>
        <p:spPr>
          <a:xfrm>
            <a:off x="493062" y="854765"/>
            <a:ext cx="4026899"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Sơ đồ tuần tự cho chức năng Quản lý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0" name="TextBox 9">
            <a:extLst>
              <a:ext uri="{FF2B5EF4-FFF2-40B4-BE49-F238E27FC236}">
                <a16:creationId xmlns:a16="http://schemas.microsoft.com/office/drawing/2014/main" id="{39FEB783-3DFC-1FA6-F244-9918BE46D4D9}"/>
              </a:ext>
            </a:extLst>
          </p:cNvPr>
          <p:cNvSpPr txBox="1"/>
          <p:nvPr/>
        </p:nvSpPr>
        <p:spPr>
          <a:xfrm>
            <a:off x="5257014" y="1147152"/>
            <a:ext cx="3692363" cy="3725764"/>
          </a:xfrm>
          <a:prstGeom prst="rect">
            <a:avLst/>
          </a:prstGeom>
          <a:noFill/>
        </p:spPr>
        <p:txBody>
          <a:bodyPr wrap="square" rtlCol="0">
            <a:spAutoFit/>
          </a:bodyPr>
          <a:lstStyle/>
          <a:p>
            <a:pPr>
              <a:lnSpc>
                <a:spcPct val="114000"/>
              </a:lnSpc>
            </a:pPr>
            <a:r>
              <a:rPr lang="vi-VN" sz="1300" b="1" dirty="0">
                <a:solidFill>
                  <a:schemeClr val="tx1"/>
                </a:solidFill>
                <a:latin typeface="Montserrat Medium" panose="00000600000000000000" pitchFamily="2" charset="0"/>
              </a:rPr>
              <a:t>Biểu đồ có 3 đối tượng: </a:t>
            </a:r>
            <a:r>
              <a:rPr lang="vi-VN" sz="1300" dirty="0">
                <a:solidFill>
                  <a:schemeClr val="tx1"/>
                </a:solidFill>
                <a:latin typeface="Montserrat Medium" panose="00000600000000000000" pitchFamily="2" charset="0"/>
              </a:rPr>
              <a:t>Giáo viên, Hệ thống, Bảng điểm</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Gv đăng nhập vào hệ thống</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bắt sự kiện và mở giao diện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Gv nhập tài khoản và mật khẩu</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kiểm tra gv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không thành công, hệ thống yêu cầu đăng nhập lại</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thành công, gv chọn chức năng Quản lý điểm</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Gv chọn hs cần thay đổi điểm</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Gv thực hiện thay đổi điểm cho hs</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tiến hành cập nhật điểm</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thông báo cập nhật thành công </a:t>
            </a:r>
            <a:endParaRPr lang="en-US" sz="1300" dirty="0">
              <a:solidFill>
                <a:schemeClr val="tx1"/>
              </a:solidFill>
              <a:latin typeface="Montserrat Medium" panose="00000600000000000000" pitchFamily="2" charset="0"/>
            </a:endParaRPr>
          </a:p>
        </p:txBody>
      </p:sp>
      <p:pic>
        <p:nvPicPr>
          <p:cNvPr id="6" name="Picture 5">
            <a:extLst>
              <a:ext uri="{FF2B5EF4-FFF2-40B4-BE49-F238E27FC236}">
                <a16:creationId xmlns:a16="http://schemas.microsoft.com/office/drawing/2014/main" id="{2C0B64F1-135F-C064-73F9-187902E86D41}"/>
              </a:ext>
            </a:extLst>
          </p:cNvPr>
          <p:cNvPicPr>
            <a:picLocks noChangeAspect="1"/>
          </p:cNvPicPr>
          <p:nvPr/>
        </p:nvPicPr>
        <p:blipFill>
          <a:blip r:embed="rId3"/>
          <a:stretch>
            <a:fillRect/>
          </a:stretch>
        </p:blipFill>
        <p:spPr>
          <a:xfrm>
            <a:off x="249918" y="1505138"/>
            <a:ext cx="4619448" cy="3190753"/>
          </a:xfrm>
          <a:prstGeom prst="rect">
            <a:avLst/>
          </a:prstGeom>
        </p:spPr>
      </p:pic>
    </p:spTree>
    <p:extLst>
      <p:ext uri="{BB962C8B-B14F-4D97-AF65-F5344CB8AC3E}">
        <p14:creationId xmlns:p14="http://schemas.microsoft.com/office/powerpoint/2010/main" val="1415117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50"/>
          <p:cNvSpPr/>
          <p:nvPr/>
        </p:nvSpPr>
        <p:spPr>
          <a:xfrm flipH="1">
            <a:off x="6579041"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flipH="1">
            <a:off x="5169600"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1873200"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2952089"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0"/>
          <p:cNvSpPr txBox="1">
            <a:spLocks noGrp="1"/>
          </p:cNvSpPr>
          <p:nvPr>
            <p:ph type="subTitle" idx="1"/>
          </p:nvPr>
        </p:nvSpPr>
        <p:spPr>
          <a:xfrm>
            <a:off x="1014223" y="3744928"/>
            <a:ext cx="2424937" cy="335166"/>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MSSV: 46.01.104.085</a:t>
            </a:r>
            <a:endParaRPr dirty="0"/>
          </a:p>
        </p:txBody>
      </p:sp>
      <p:sp>
        <p:nvSpPr>
          <p:cNvPr id="1129" name="Google Shape;1129;p50"/>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THÀNH VIÊN NHÓM</a:t>
            </a:r>
            <a:endParaRPr dirty="0"/>
          </a:p>
        </p:txBody>
      </p:sp>
      <p:sp>
        <p:nvSpPr>
          <p:cNvPr id="1130" name="Google Shape;1130;p50"/>
          <p:cNvSpPr txBox="1">
            <a:spLocks noGrp="1"/>
          </p:cNvSpPr>
          <p:nvPr>
            <p:ph type="title"/>
          </p:nvPr>
        </p:nvSpPr>
        <p:spPr>
          <a:xfrm>
            <a:off x="704509" y="3333369"/>
            <a:ext cx="3044367"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vi-VN" sz="2000" dirty="0"/>
              <a:t>TRẦN ANH KHOA</a:t>
            </a:r>
            <a:endParaRPr sz="2000" dirty="0"/>
          </a:p>
        </p:txBody>
      </p:sp>
      <p:sp>
        <p:nvSpPr>
          <p:cNvPr id="1131" name="Google Shape;1131;p50"/>
          <p:cNvSpPr txBox="1">
            <a:spLocks noGrp="1"/>
          </p:cNvSpPr>
          <p:nvPr>
            <p:ph type="title" idx="2"/>
          </p:nvPr>
        </p:nvSpPr>
        <p:spPr>
          <a:xfrm>
            <a:off x="3862991" y="3313111"/>
            <a:ext cx="3593861"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vi-VN" sz="2000" dirty="0"/>
              <a:t>NGUYỄN TUẤN KIỆT</a:t>
            </a:r>
            <a:endParaRPr sz="2000" dirty="0"/>
          </a:p>
        </p:txBody>
      </p:sp>
      <p:sp>
        <p:nvSpPr>
          <p:cNvPr id="1134" name="Google Shape;1134;p50"/>
          <p:cNvSpPr/>
          <p:nvPr/>
        </p:nvSpPr>
        <p:spPr>
          <a:xfrm flipH="1">
            <a:off x="1625878"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flipH="1">
            <a:off x="3408270"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flipH="1">
            <a:off x="2007689"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7137513"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515512"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6949304"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50"/>
          <p:cNvGrpSpPr/>
          <p:nvPr/>
        </p:nvGrpSpPr>
        <p:grpSpPr>
          <a:xfrm>
            <a:off x="7133528" y="76211"/>
            <a:ext cx="1934291" cy="1739805"/>
            <a:chOff x="7133528" y="76211"/>
            <a:chExt cx="1934291" cy="1739805"/>
          </a:xfrm>
        </p:grpSpPr>
        <p:sp>
          <p:nvSpPr>
            <p:cNvPr id="1141" name="Google Shape;1141;p50"/>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50"/>
            <p:cNvGrpSpPr/>
            <p:nvPr/>
          </p:nvGrpSpPr>
          <p:grpSpPr>
            <a:xfrm>
              <a:off x="7370564" y="228600"/>
              <a:ext cx="1322552" cy="1020264"/>
              <a:chOff x="7370564" y="228600"/>
              <a:chExt cx="1322552" cy="1020264"/>
            </a:xfrm>
          </p:grpSpPr>
          <p:sp>
            <p:nvSpPr>
              <p:cNvPr id="1143" name="Google Shape;1143;p50"/>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0"/>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6203" y="76211"/>
            <a:ext cx="2019016" cy="2140593"/>
            <a:chOff x="-2749247" y="76211"/>
            <a:chExt cx="2019016" cy="2140593"/>
          </a:xfrm>
        </p:grpSpPr>
        <p:sp>
          <p:nvSpPr>
            <p:cNvPr id="1161" name="Google Shape;1161;p50"/>
            <p:cNvSpPr/>
            <p:nvPr/>
          </p:nvSpPr>
          <p:spPr>
            <a:xfrm>
              <a:off x="-2749247"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2484815"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951661"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2673037"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0"/>
            <p:cNvGrpSpPr/>
            <p:nvPr/>
          </p:nvGrpSpPr>
          <p:grpSpPr>
            <a:xfrm>
              <a:off x="-2673039" y="152395"/>
              <a:ext cx="1942808" cy="1488424"/>
              <a:chOff x="5843375" y="1941175"/>
              <a:chExt cx="867325" cy="664475"/>
            </a:xfrm>
          </p:grpSpPr>
          <p:sp>
            <p:nvSpPr>
              <p:cNvPr id="1166" name="Google Shape;1166;p50"/>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128;p50">
            <a:extLst>
              <a:ext uri="{FF2B5EF4-FFF2-40B4-BE49-F238E27FC236}">
                <a16:creationId xmlns:a16="http://schemas.microsoft.com/office/drawing/2014/main" id="{2E17B766-8ABE-B3FB-E8FF-B5660E916F8E}"/>
              </a:ext>
            </a:extLst>
          </p:cNvPr>
          <p:cNvSpPr txBox="1">
            <a:spLocks/>
          </p:cNvSpPr>
          <p:nvPr/>
        </p:nvSpPr>
        <p:spPr>
          <a:xfrm>
            <a:off x="4467519" y="3699628"/>
            <a:ext cx="2424937" cy="335166"/>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vi-VN" dirty="0"/>
              <a:t>MSSV: 46.01.104.089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493062" y="447609"/>
            <a:ext cx="3692363" cy="49437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2.2.3 Sơ đồ tuần tự</a:t>
            </a:r>
          </a:p>
        </p:txBody>
      </p:sp>
      <p:sp>
        <p:nvSpPr>
          <p:cNvPr id="3" name="TextBox 2">
            <a:extLst>
              <a:ext uri="{FF2B5EF4-FFF2-40B4-BE49-F238E27FC236}">
                <a16:creationId xmlns:a16="http://schemas.microsoft.com/office/drawing/2014/main" id="{88E9918F-B772-23D3-E861-7E30BB9FAF95}"/>
              </a:ext>
            </a:extLst>
          </p:cNvPr>
          <p:cNvSpPr txBox="1"/>
          <p:nvPr/>
        </p:nvSpPr>
        <p:spPr>
          <a:xfrm>
            <a:off x="493062" y="854765"/>
            <a:ext cx="4026899"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latin typeface="Montserrat Medium" panose="00000600000000000000" pitchFamily="2" charset="0"/>
                <a:ea typeface="Times New Roman" panose="02020603050405020304" pitchFamily="18" charset="0"/>
              </a:rPr>
              <a:t>4</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Sơ đồ tuần tự cho chức năng Quản lý Môn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5" name="TextBox 4">
            <a:extLst>
              <a:ext uri="{FF2B5EF4-FFF2-40B4-BE49-F238E27FC236}">
                <a16:creationId xmlns:a16="http://schemas.microsoft.com/office/drawing/2014/main" id="{00DF60C0-7C44-5FE4-CA7E-37DAEE2FFB42}"/>
              </a:ext>
            </a:extLst>
          </p:cNvPr>
          <p:cNvSpPr txBox="1"/>
          <p:nvPr/>
        </p:nvSpPr>
        <p:spPr>
          <a:xfrm>
            <a:off x="5572303" y="941979"/>
            <a:ext cx="3571697" cy="4181914"/>
          </a:xfrm>
          <a:prstGeom prst="rect">
            <a:avLst/>
          </a:prstGeom>
          <a:noFill/>
        </p:spPr>
        <p:txBody>
          <a:bodyPr wrap="square" rtlCol="0">
            <a:spAutoFit/>
          </a:bodyPr>
          <a:lstStyle/>
          <a:p>
            <a:pPr>
              <a:lnSpc>
                <a:spcPct val="114000"/>
              </a:lnSpc>
            </a:pPr>
            <a:r>
              <a:rPr lang="vi-VN" sz="1300" b="1" dirty="0">
                <a:solidFill>
                  <a:schemeClr val="tx1"/>
                </a:solidFill>
                <a:latin typeface="Montserrat Medium" panose="00000600000000000000" pitchFamily="2" charset="0"/>
              </a:rPr>
              <a:t>Biểu đồ có 3 đối tượng: </a:t>
            </a:r>
            <a:r>
              <a:rPr lang="vi-VN" sz="1300" dirty="0">
                <a:solidFill>
                  <a:schemeClr val="tx1"/>
                </a:solidFill>
                <a:latin typeface="Montserrat Medium" panose="00000600000000000000" pitchFamily="2" charset="0"/>
              </a:rPr>
              <a:t>Giáo viên, Hệ thống, Quản trị viên, Môn học, Lớp học</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Qtv đăng nhập vào hệ thống</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bắt sự kiện và mở giao diện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Qtv nhập tài khoản và mật khẩu</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kiểm tra qtv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không thành công, hệ thống yêu cầu đăng nhập lại</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thành công, qtv chọn chức năng Quản lý môn học</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Qtv thực hiện thay đổi môn học </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tiến hành cập nhật thông tin môn học</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lập danh sách lớp học tương ứng với môn học đó</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gửi thông báo cho gv</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gửi danh sách lớp cho gv</a:t>
            </a:r>
          </a:p>
        </p:txBody>
      </p:sp>
      <p:pic>
        <p:nvPicPr>
          <p:cNvPr id="7" name="Picture 6">
            <a:extLst>
              <a:ext uri="{FF2B5EF4-FFF2-40B4-BE49-F238E27FC236}">
                <a16:creationId xmlns:a16="http://schemas.microsoft.com/office/drawing/2014/main" id="{E784C947-B842-BDB5-5831-57D63B98E85B}"/>
              </a:ext>
            </a:extLst>
          </p:cNvPr>
          <p:cNvPicPr>
            <a:picLocks noChangeAspect="1"/>
          </p:cNvPicPr>
          <p:nvPr/>
        </p:nvPicPr>
        <p:blipFill>
          <a:blip r:embed="rId3"/>
          <a:stretch>
            <a:fillRect/>
          </a:stretch>
        </p:blipFill>
        <p:spPr>
          <a:xfrm>
            <a:off x="0" y="1490179"/>
            <a:ext cx="5508691" cy="3085513"/>
          </a:xfrm>
          <a:prstGeom prst="rect">
            <a:avLst/>
          </a:prstGeom>
        </p:spPr>
      </p:pic>
    </p:spTree>
    <p:extLst>
      <p:ext uri="{BB962C8B-B14F-4D97-AF65-F5344CB8AC3E}">
        <p14:creationId xmlns:p14="http://schemas.microsoft.com/office/powerpoint/2010/main" val="3606931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493062" y="447609"/>
            <a:ext cx="3692363" cy="49437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2.2.3 Sơ đồ tuần tự</a:t>
            </a:r>
          </a:p>
        </p:txBody>
      </p:sp>
      <p:sp>
        <p:nvSpPr>
          <p:cNvPr id="3" name="TextBox 2">
            <a:extLst>
              <a:ext uri="{FF2B5EF4-FFF2-40B4-BE49-F238E27FC236}">
                <a16:creationId xmlns:a16="http://schemas.microsoft.com/office/drawing/2014/main" id="{88E9918F-B772-23D3-E861-7E30BB9FAF95}"/>
              </a:ext>
            </a:extLst>
          </p:cNvPr>
          <p:cNvSpPr txBox="1"/>
          <p:nvPr/>
        </p:nvSpPr>
        <p:spPr>
          <a:xfrm>
            <a:off x="493062" y="854765"/>
            <a:ext cx="4026899"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2.2.</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5</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Sơ đồ tuần tự cho chức năng Quản lý </a:t>
            </a:r>
            <a:r>
              <a:rPr lang="vi-VN" sz="1600" dirty="0">
                <a:solidFill>
                  <a:schemeClr val="accent4"/>
                </a:solidFill>
                <a:latin typeface="Montserrat Medium" panose="00000600000000000000" pitchFamily="2" charset="0"/>
                <a:ea typeface="Times New Roman" panose="02020603050405020304" pitchFamily="18" charset="0"/>
              </a:rPr>
              <a:t>Học sinh</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5" name="TextBox 4">
            <a:extLst>
              <a:ext uri="{FF2B5EF4-FFF2-40B4-BE49-F238E27FC236}">
                <a16:creationId xmlns:a16="http://schemas.microsoft.com/office/drawing/2014/main" id="{00DF60C0-7C44-5FE4-CA7E-37DAEE2FFB42}"/>
              </a:ext>
            </a:extLst>
          </p:cNvPr>
          <p:cNvSpPr txBox="1"/>
          <p:nvPr/>
        </p:nvSpPr>
        <p:spPr>
          <a:xfrm>
            <a:off x="5042730" y="1389115"/>
            <a:ext cx="4101270" cy="3269613"/>
          </a:xfrm>
          <a:prstGeom prst="rect">
            <a:avLst/>
          </a:prstGeom>
          <a:noFill/>
        </p:spPr>
        <p:txBody>
          <a:bodyPr wrap="square" rtlCol="0">
            <a:spAutoFit/>
          </a:bodyPr>
          <a:lstStyle/>
          <a:p>
            <a:pPr>
              <a:lnSpc>
                <a:spcPct val="114000"/>
              </a:lnSpc>
            </a:pPr>
            <a:r>
              <a:rPr lang="vi-VN" sz="1300" b="1" dirty="0">
                <a:solidFill>
                  <a:schemeClr val="tx1"/>
                </a:solidFill>
                <a:latin typeface="Montserrat Medium" panose="00000600000000000000" pitchFamily="2" charset="0"/>
              </a:rPr>
              <a:t>Biểu đồ có 3 đối tượng: </a:t>
            </a:r>
            <a:r>
              <a:rPr lang="vi-VN" sz="1300" dirty="0">
                <a:solidFill>
                  <a:schemeClr val="tx1"/>
                </a:solidFill>
                <a:latin typeface="Montserrat Medium" panose="00000600000000000000" pitchFamily="2" charset="0"/>
              </a:rPr>
              <a:t>Hệ thống, Quản trị viên, Hồ sơ học sinh</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Qtv đăng nhập vào hệ thống</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bắt sự kiện và mở giao diện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Qtv nhập tài khoản và mật khẩu</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kiểm tra qtv đăng nhập</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không thành công, hệ thống yêu cầu đăng nhập lại</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Nếu đăng nhập thành công, qtv chọn chức năng Quản lý học sinh</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Qtv tìm kiếm, thay đổi thông tin hs </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tiến hành cập nhật thông tin hs</a:t>
            </a:r>
          </a:p>
          <a:p>
            <a:pPr marL="342900" indent="-342900">
              <a:lnSpc>
                <a:spcPct val="114000"/>
              </a:lnSpc>
              <a:buClr>
                <a:schemeClr val="tx1"/>
              </a:buClr>
              <a:buFont typeface="+mj-lt"/>
              <a:buAutoNum type="arabicPeriod"/>
            </a:pPr>
            <a:r>
              <a:rPr lang="vi-VN" sz="1300" dirty="0">
                <a:solidFill>
                  <a:schemeClr val="tx1"/>
                </a:solidFill>
                <a:latin typeface="Montserrat Medium" panose="00000600000000000000" pitchFamily="2" charset="0"/>
              </a:rPr>
              <a:t>Hệ thống thông báo cập nhật thành công</a:t>
            </a:r>
          </a:p>
        </p:txBody>
      </p:sp>
      <p:pic>
        <p:nvPicPr>
          <p:cNvPr id="6" name="Picture 5">
            <a:extLst>
              <a:ext uri="{FF2B5EF4-FFF2-40B4-BE49-F238E27FC236}">
                <a16:creationId xmlns:a16="http://schemas.microsoft.com/office/drawing/2014/main" id="{9EBC3EBC-BB76-376B-95B0-D186148B003F}"/>
              </a:ext>
            </a:extLst>
          </p:cNvPr>
          <p:cNvPicPr>
            <a:picLocks noChangeAspect="1"/>
          </p:cNvPicPr>
          <p:nvPr/>
        </p:nvPicPr>
        <p:blipFill>
          <a:blip r:embed="rId3"/>
          <a:stretch>
            <a:fillRect/>
          </a:stretch>
        </p:blipFill>
        <p:spPr>
          <a:xfrm>
            <a:off x="225432" y="1541094"/>
            <a:ext cx="4545869" cy="3117634"/>
          </a:xfrm>
          <a:prstGeom prst="rect">
            <a:avLst/>
          </a:prstGeom>
        </p:spPr>
      </p:pic>
    </p:spTree>
    <p:extLst>
      <p:ext uri="{BB962C8B-B14F-4D97-AF65-F5344CB8AC3E}">
        <p14:creationId xmlns:p14="http://schemas.microsoft.com/office/powerpoint/2010/main" val="40037301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2.3.1 Sơ đồ Usecase Hệ thống</a:t>
            </a:r>
          </a:p>
        </p:txBody>
      </p:sp>
      <p:pic>
        <p:nvPicPr>
          <p:cNvPr id="2" name="Picture 1" descr="Diagram, schematic&#10;&#10;Description automatically generated">
            <a:extLst>
              <a:ext uri="{FF2B5EF4-FFF2-40B4-BE49-F238E27FC236}">
                <a16:creationId xmlns:a16="http://schemas.microsoft.com/office/drawing/2014/main" id="{1DC8FCBC-66C8-7E6D-21EA-66F4F3D7A2CB}"/>
              </a:ext>
            </a:extLst>
          </p:cNvPr>
          <p:cNvPicPr>
            <a:picLocks noChangeAspect="1"/>
          </p:cNvPicPr>
          <p:nvPr/>
        </p:nvPicPr>
        <p:blipFill>
          <a:blip r:embed="rId3"/>
          <a:stretch>
            <a:fillRect/>
          </a:stretch>
        </p:blipFill>
        <p:spPr>
          <a:xfrm>
            <a:off x="1563234" y="1107689"/>
            <a:ext cx="6432060" cy="3644032"/>
          </a:xfrm>
          <a:prstGeom prst="rect">
            <a:avLst/>
          </a:prstGeom>
        </p:spPr>
      </p:pic>
    </p:spTree>
    <p:extLst>
      <p:ext uri="{BB962C8B-B14F-4D97-AF65-F5344CB8AC3E}">
        <p14:creationId xmlns:p14="http://schemas.microsoft.com/office/powerpoint/2010/main" val="3549140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2.3.2 Đặc tả Usecase Hệ thống</a:t>
            </a:r>
          </a:p>
        </p:txBody>
      </p:sp>
      <p:sp>
        <p:nvSpPr>
          <p:cNvPr id="3" name="TextBox 2">
            <a:extLst>
              <a:ext uri="{FF2B5EF4-FFF2-40B4-BE49-F238E27FC236}">
                <a16:creationId xmlns:a16="http://schemas.microsoft.com/office/drawing/2014/main" id="{F9110D17-71D6-F29C-3805-79A67987F715}"/>
              </a:ext>
            </a:extLst>
          </p:cNvPr>
          <p:cNvSpPr txBox="1"/>
          <p:nvPr/>
        </p:nvSpPr>
        <p:spPr>
          <a:xfrm>
            <a:off x="578406" y="938412"/>
            <a:ext cx="4895802"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a:t>
            </a:r>
            <a:r>
              <a:rPr lang="vi-VN" sz="1600" dirty="0">
                <a:solidFill>
                  <a:schemeClr val="accent4"/>
                </a:solidFill>
                <a:effectLst/>
                <a:latin typeface="Montserrat Medium" panose="00000600000000000000" pitchFamily="2" charset="0"/>
                <a:ea typeface="Times New Roman" panose="02020603050405020304" pitchFamily="18" charset="0"/>
              </a:rPr>
              <a:t>3.2</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latin typeface="Montserrat Medium" panose="00000600000000000000" pitchFamily="2" charset="0"/>
                <a:ea typeface="Times New Roman" panose="02020603050405020304" pitchFamily="18" charset="0"/>
              </a:rPr>
              <a:t>1</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Đặc tả cho Usecase Xem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graphicFrame>
        <p:nvGraphicFramePr>
          <p:cNvPr id="5" name="Table 5">
            <a:extLst>
              <a:ext uri="{FF2B5EF4-FFF2-40B4-BE49-F238E27FC236}">
                <a16:creationId xmlns:a16="http://schemas.microsoft.com/office/drawing/2014/main" id="{682E246C-BD27-B9BE-1521-07D2D490718D}"/>
              </a:ext>
            </a:extLst>
          </p:cNvPr>
          <p:cNvGraphicFramePr>
            <a:graphicFrameLocks noGrp="1"/>
          </p:cNvGraphicFramePr>
          <p:nvPr>
            <p:extLst>
              <p:ext uri="{D42A27DB-BD31-4B8C-83A1-F6EECF244321}">
                <p14:modId xmlns:p14="http://schemas.microsoft.com/office/powerpoint/2010/main" val="1568570934"/>
              </p:ext>
            </p:extLst>
          </p:nvPr>
        </p:nvGraphicFramePr>
        <p:xfrm>
          <a:off x="1497980" y="1276966"/>
          <a:ext cx="6831981" cy="3675194"/>
        </p:xfrm>
        <a:graphic>
          <a:graphicData uri="http://schemas.openxmlformats.org/drawingml/2006/table">
            <a:tbl>
              <a:tblPr firstRow="1" bandRow="1">
                <a:tableStyleId>{58C1BB02-D406-4368-8937-EA62EFCC2A8D}</a:tableStyleId>
              </a:tblPr>
              <a:tblGrid>
                <a:gridCol w="1557921">
                  <a:extLst>
                    <a:ext uri="{9D8B030D-6E8A-4147-A177-3AD203B41FA5}">
                      <a16:colId xmlns:a16="http://schemas.microsoft.com/office/drawing/2014/main" val="2500103388"/>
                    </a:ext>
                  </a:extLst>
                </a:gridCol>
                <a:gridCol w="5274060">
                  <a:extLst>
                    <a:ext uri="{9D8B030D-6E8A-4147-A177-3AD203B41FA5}">
                      <a16:colId xmlns:a16="http://schemas.microsoft.com/office/drawing/2014/main" val="28910194"/>
                    </a:ext>
                  </a:extLst>
                </a:gridCol>
              </a:tblGrid>
              <a:tr h="342544">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use - case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024228"/>
                  </a:ext>
                </a:extLst>
              </a:tr>
              <a:tr h="290983">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Tóm</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môn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57855"/>
                  </a:ext>
                </a:extLst>
              </a:tr>
              <a:tr h="215591">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358407"/>
                  </a:ext>
                </a:extLst>
              </a:tr>
              <a:tr h="302501">
                <a:tc>
                  <a:txBody>
                    <a:bodyPr/>
                    <a:lstStyle/>
                    <a:p>
                      <a:pPr marL="0" marR="0" algn="l">
                        <a:lnSpc>
                          <a:spcPct val="130000"/>
                        </a:lnSpc>
                        <a:spcBef>
                          <a:spcPts val="0"/>
                        </a:spcBef>
                        <a:spcAft>
                          <a:spcPts val="0"/>
                        </a:spcAft>
                        <a:tabLst>
                          <a:tab pos="914400" algn="l"/>
                        </a:tabLs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Use – case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quan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XemDiem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DangNhap</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911903"/>
                  </a:ext>
                </a:extLst>
              </a:tr>
              <a:tr h="1297505">
                <a:tc>
                  <a:txBody>
                    <a:bodyPr/>
                    <a:lstStyle/>
                    <a:p>
                      <a:pPr marL="0" marR="0" algn="l">
                        <a:lnSpc>
                          <a:spcPct val="130000"/>
                        </a:lnSpc>
                        <a:spcBef>
                          <a:spcPts val="0"/>
                        </a:spcBef>
                        <a:spcAft>
                          <a:spcPts val="0"/>
                        </a:spcAft>
                        <a:tabLst>
                          <a:tab pos="914400" algn="l"/>
                        </a:tabLst>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Dòng sự kiện chính</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Học sinh đăng nhập vào hệ thống</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đăng nhập của học sinh</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Học sinh chọn chức năng Xem điểm</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mở giao diện xem điểm</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Hiển thị điểm của học sinh</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Kết thúc usecase</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973388"/>
                  </a:ext>
                </a:extLst>
              </a:tr>
              <a:tr h="332930">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02572"/>
                  </a:ext>
                </a:extLst>
              </a:tr>
              <a:tr h="31223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quyết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862604"/>
                  </a:ext>
                </a:extLst>
              </a:tr>
              <a:tr h="34254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014009"/>
                  </a:ext>
                </a:extLst>
              </a:tr>
            </a:tbl>
          </a:graphicData>
        </a:graphic>
      </p:graphicFrame>
    </p:spTree>
    <p:extLst>
      <p:ext uri="{BB962C8B-B14F-4D97-AF65-F5344CB8AC3E}">
        <p14:creationId xmlns:p14="http://schemas.microsoft.com/office/powerpoint/2010/main" val="139485257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2.3.2 Đặc tả Usecase Hệ thống</a:t>
            </a:r>
          </a:p>
        </p:txBody>
      </p:sp>
      <p:sp>
        <p:nvSpPr>
          <p:cNvPr id="3" name="TextBox 2">
            <a:extLst>
              <a:ext uri="{FF2B5EF4-FFF2-40B4-BE49-F238E27FC236}">
                <a16:creationId xmlns:a16="http://schemas.microsoft.com/office/drawing/2014/main" id="{F9110D17-71D6-F29C-3805-79A67987F715}"/>
              </a:ext>
            </a:extLst>
          </p:cNvPr>
          <p:cNvSpPr txBox="1"/>
          <p:nvPr/>
        </p:nvSpPr>
        <p:spPr>
          <a:xfrm>
            <a:off x="578406" y="938412"/>
            <a:ext cx="4895802"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a:t>
            </a:r>
            <a:r>
              <a:rPr lang="vi-VN" sz="1600" dirty="0">
                <a:solidFill>
                  <a:schemeClr val="accent4"/>
                </a:solidFill>
                <a:effectLst/>
                <a:latin typeface="Montserrat Medium" panose="00000600000000000000" pitchFamily="2" charset="0"/>
                <a:ea typeface="Times New Roman" panose="02020603050405020304" pitchFamily="18" charset="0"/>
              </a:rPr>
              <a:t>3.2</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2</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Đặc tả cho Usecase Cập nhật thông tin</a:t>
            </a:r>
            <a:endParaRPr lang="en-US" sz="1600" dirty="0">
              <a:solidFill>
                <a:schemeClr val="accent4"/>
              </a:solidFill>
              <a:effectLst/>
              <a:latin typeface="Montserrat Medium" panose="00000600000000000000" pitchFamily="2" charset="0"/>
              <a:ea typeface="Calibri" panose="020F0502020204030204" pitchFamily="34" charset="0"/>
            </a:endParaRPr>
          </a:p>
        </p:txBody>
      </p:sp>
      <p:graphicFrame>
        <p:nvGraphicFramePr>
          <p:cNvPr id="5" name="Table 5">
            <a:extLst>
              <a:ext uri="{FF2B5EF4-FFF2-40B4-BE49-F238E27FC236}">
                <a16:creationId xmlns:a16="http://schemas.microsoft.com/office/drawing/2014/main" id="{682E246C-BD27-B9BE-1521-07D2D490718D}"/>
              </a:ext>
            </a:extLst>
          </p:cNvPr>
          <p:cNvGraphicFramePr>
            <a:graphicFrameLocks noGrp="1"/>
          </p:cNvGraphicFramePr>
          <p:nvPr>
            <p:extLst>
              <p:ext uri="{D42A27DB-BD31-4B8C-83A1-F6EECF244321}">
                <p14:modId xmlns:p14="http://schemas.microsoft.com/office/powerpoint/2010/main" val="849873673"/>
              </p:ext>
            </p:extLst>
          </p:nvPr>
        </p:nvGraphicFramePr>
        <p:xfrm>
          <a:off x="578405" y="1276966"/>
          <a:ext cx="8119545" cy="3804011"/>
        </p:xfrm>
        <a:graphic>
          <a:graphicData uri="http://schemas.openxmlformats.org/drawingml/2006/table">
            <a:tbl>
              <a:tblPr firstRow="1" bandRow="1">
                <a:tableStyleId>{58C1BB02-D406-4368-8937-EA62EFCC2A8D}</a:tableStyleId>
              </a:tblPr>
              <a:tblGrid>
                <a:gridCol w="1853029">
                  <a:extLst>
                    <a:ext uri="{9D8B030D-6E8A-4147-A177-3AD203B41FA5}">
                      <a16:colId xmlns:a16="http://schemas.microsoft.com/office/drawing/2014/main" val="2500103388"/>
                    </a:ext>
                  </a:extLst>
                </a:gridCol>
                <a:gridCol w="6266516">
                  <a:extLst>
                    <a:ext uri="{9D8B030D-6E8A-4147-A177-3AD203B41FA5}">
                      <a16:colId xmlns:a16="http://schemas.microsoft.com/office/drawing/2014/main" val="28910194"/>
                    </a:ext>
                  </a:extLst>
                </a:gridCol>
              </a:tblGrid>
              <a:tr h="217787">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use - case</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tin</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024228"/>
                  </a:ext>
                </a:extLst>
              </a:tr>
              <a:tr h="322084">
                <a:tc>
                  <a:txBody>
                    <a:bodyPr/>
                    <a:lstStyle/>
                    <a:p>
                      <a:pPr marL="0" marR="0" algn="just">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Tóm</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57855"/>
                  </a:ext>
                </a:extLst>
              </a:tr>
              <a:tr h="196303">
                <a:tc>
                  <a:txBody>
                    <a:bodyPr/>
                    <a:lstStyle/>
                    <a:p>
                      <a:pPr marL="0" marR="0" algn="just">
                        <a:lnSpc>
                          <a:spcPct val="130000"/>
                        </a:lnSpc>
                        <a:spcBef>
                          <a:spcPts val="0"/>
                        </a:spcBef>
                        <a:spcAft>
                          <a:spcPts val="0"/>
                        </a:spcAft>
                        <a:tabLst>
                          <a:tab pos="914400" algn="l"/>
                        </a:tabLs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Tác nhân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358407"/>
                  </a:ext>
                </a:extLst>
              </a:tr>
              <a:tr h="274961">
                <a:tc>
                  <a:txBody>
                    <a:bodyPr/>
                    <a:lstStyle/>
                    <a:p>
                      <a:pPr marL="0" marR="0" algn="just">
                        <a:lnSpc>
                          <a:spcPct val="130000"/>
                        </a:lnSpc>
                        <a:spcBef>
                          <a:spcPts val="0"/>
                        </a:spcBef>
                        <a:spcAft>
                          <a:spcPts val="0"/>
                        </a:spcAft>
                        <a:tabLst>
                          <a:tab pos="914400" algn="l"/>
                        </a:tabLs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Use – case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quan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CapNhatThongTin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DangNhap</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911903"/>
                  </a:ext>
                </a:extLst>
              </a:tr>
              <a:tr h="1276801">
                <a:tc>
                  <a:txBody>
                    <a:bodyPr/>
                    <a:lstStyle/>
                    <a:p>
                      <a:pPr marL="0" marR="0" algn="just">
                        <a:lnSpc>
                          <a:spcPct val="130000"/>
                        </a:lnSpc>
                        <a:spcBef>
                          <a:spcPts val="0"/>
                        </a:spcBef>
                        <a:spcAft>
                          <a:spcPts val="0"/>
                        </a:spcAft>
                        <a:tabLst>
                          <a:tab pos="914400" algn="l"/>
                        </a:tabLst>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Dòng sự kiện chính</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Học sinh đăng nhập vào hệ thống</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đăng nhập của học sinh</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Học sinh chọn chức năng Cập nhật thông tin và thay đổi thông tin cá nhân</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cập nhật của học sinh</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cập nhật lại thông tin học sinh</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Kết thúc usecase</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641055"/>
                  </a:ext>
                </a:extLst>
              </a:tr>
              <a:tr h="628502">
                <a:tc>
                  <a:txBody>
                    <a:bodyPr/>
                    <a:lstStyle/>
                    <a:p>
                      <a:pPr marL="0" marR="0" algn="just">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30000"/>
                        </a:lnSpc>
                        <a:spcBef>
                          <a:spcPts val="0"/>
                        </a:spcBef>
                        <a:spcAft>
                          <a:spcPts val="0"/>
                        </a:spcAft>
                        <a:tabLst>
                          <a:tab pos="914400" algn="l"/>
                        </a:tabLs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02572"/>
                  </a:ext>
                </a:extLst>
              </a:tr>
              <a:tr h="283808">
                <a:tc>
                  <a:txBody>
                    <a:bodyPr/>
                    <a:lstStyle/>
                    <a:p>
                      <a:pPr marL="0" marR="0" algn="just">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quyết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tin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862604"/>
                  </a:ext>
                </a:extLst>
              </a:tr>
              <a:tr h="311359">
                <a:tc>
                  <a:txBody>
                    <a:bodyPr/>
                    <a:lstStyle/>
                    <a:p>
                      <a:pPr marL="0" marR="0" algn="just">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014009"/>
                  </a:ext>
                </a:extLst>
              </a:tr>
            </a:tbl>
          </a:graphicData>
        </a:graphic>
      </p:graphicFrame>
    </p:spTree>
    <p:extLst>
      <p:ext uri="{BB962C8B-B14F-4D97-AF65-F5344CB8AC3E}">
        <p14:creationId xmlns:p14="http://schemas.microsoft.com/office/powerpoint/2010/main" val="2254582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139199"/>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7910" y="2044356"/>
            <a:ext cx="289690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2.3.2 Đặc tả </a:t>
            </a:r>
          </a:p>
          <a:p>
            <a:r>
              <a:rPr lang="vi-VN" sz="1800" dirty="0">
                <a:solidFill>
                  <a:schemeClr val="accent4">
                    <a:lumMod val="75000"/>
                  </a:schemeClr>
                </a:solidFill>
              </a:rPr>
              <a:t>Usecase Hệ thống</a:t>
            </a:r>
          </a:p>
        </p:txBody>
      </p:sp>
      <p:sp>
        <p:nvSpPr>
          <p:cNvPr id="3" name="TextBox 2">
            <a:extLst>
              <a:ext uri="{FF2B5EF4-FFF2-40B4-BE49-F238E27FC236}">
                <a16:creationId xmlns:a16="http://schemas.microsoft.com/office/drawing/2014/main" id="{F9110D17-71D6-F29C-3805-79A67987F715}"/>
              </a:ext>
            </a:extLst>
          </p:cNvPr>
          <p:cNvSpPr txBox="1"/>
          <p:nvPr/>
        </p:nvSpPr>
        <p:spPr>
          <a:xfrm>
            <a:off x="0" y="2767137"/>
            <a:ext cx="2818999" cy="584775"/>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a:t>
            </a:r>
            <a:r>
              <a:rPr lang="vi-VN" sz="1600" dirty="0">
                <a:solidFill>
                  <a:schemeClr val="accent4"/>
                </a:solidFill>
                <a:effectLst/>
                <a:latin typeface="Montserrat Medium" panose="00000600000000000000" pitchFamily="2" charset="0"/>
                <a:ea typeface="Times New Roman" panose="02020603050405020304" pitchFamily="18" charset="0"/>
              </a:rPr>
              <a:t>3.2</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3</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Đặc tả cho Usecase Quản lý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graphicFrame>
        <p:nvGraphicFramePr>
          <p:cNvPr id="5" name="Table 5">
            <a:extLst>
              <a:ext uri="{FF2B5EF4-FFF2-40B4-BE49-F238E27FC236}">
                <a16:creationId xmlns:a16="http://schemas.microsoft.com/office/drawing/2014/main" id="{682E246C-BD27-B9BE-1521-07D2D490718D}"/>
              </a:ext>
            </a:extLst>
          </p:cNvPr>
          <p:cNvGraphicFramePr>
            <a:graphicFrameLocks noGrp="1"/>
          </p:cNvGraphicFramePr>
          <p:nvPr>
            <p:extLst>
              <p:ext uri="{D42A27DB-BD31-4B8C-83A1-F6EECF244321}">
                <p14:modId xmlns:p14="http://schemas.microsoft.com/office/powerpoint/2010/main" val="323886601"/>
              </p:ext>
            </p:extLst>
          </p:nvPr>
        </p:nvGraphicFramePr>
        <p:xfrm>
          <a:off x="2720899" y="971866"/>
          <a:ext cx="6304155" cy="3935791"/>
        </p:xfrm>
        <a:graphic>
          <a:graphicData uri="http://schemas.openxmlformats.org/drawingml/2006/table">
            <a:tbl>
              <a:tblPr firstRow="1" bandRow="1">
                <a:tableStyleId>{58C1BB02-D406-4368-8937-EA62EFCC2A8D}</a:tableStyleId>
              </a:tblPr>
              <a:tblGrid>
                <a:gridCol w="1437560">
                  <a:extLst>
                    <a:ext uri="{9D8B030D-6E8A-4147-A177-3AD203B41FA5}">
                      <a16:colId xmlns:a16="http://schemas.microsoft.com/office/drawing/2014/main" val="2500103388"/>
                    </a:ext>
                  </a:extLst>
                </a:gridCol>
                <a:gridCol w="4866595">
                  <a:extLst>
                    <a:ext uri="{9D8B030D-6E8A-4147-A177-3AD203B41FA5}">
                      <a16:colId xmlns:a16="http://schemas.microsoft.com/office/drawing/2014/main" val="28910194"/>
                    </a:ext>
                  </a:extLst>
                </a:gridCol>
              </a:tblGrid>
              <a:tr h="247750">
                <a:tc>
                  <a:txBody>
                    <a:bodyPr/>
                    <a:lstStyle/>
                    <a:p>
                      <a:pPr marL="0" marR="0" algn="ctr">
                        <a:lnSpc>
                          <a:spcPct val="130000"/>
                        </a:lnSpc>
                        <a:spcBef>
                          <a:spcPts val="0"/>
                        </a:spcBef>
                        <a:spcAft>
                          <a:spcPts val="0"/>
                        </a:spcAft>
                        <a:tabLst>
                          <a:tab pos="914400" algn="l"/>
                        </a:tabLs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use - case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30000"/>
                        </a:lnSpc>
                        <a:spcBef>
                          <a:spcPts val="0"/>
                        </a:spcBef>
                        <a:spcAft>
                          <a:spcPts val="0"/>
                        </a:spcAft>
                        <a:tabLst>
                          <a:tab pos="914400" algn="l"/>
                        </a:tabLs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024228"/>
                  </a:ext>
                </a:extLst>
              </a:tr>
              <a:tr h="210457">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Tóm tắt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Trong quá trình làm việc, giáo viên có thể quản lý điểm của của học sinh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57855"/>
                  </a:ext>
                </a:extLst>
              </a:tr>
              <a:tr h="178157">
                <a:tc>
                  <a:txBody>
                    <a:bodyPr/>
                    <a:lstStyle/>
                    <a:p>
                      <a:pPr marL="0" marR="0" algn="just">
                        <a:lnSpc>
                          <a:spcPct val="130000"/>
                        </a:lnSpc>
                        <a:spcBef>
                          <a:spcPts val="0"/>
                        </a:spcBef>
                        <a:spcAft>
                          <a:spcPts val="0"/>
                        </a:spcAft>
                        <a:tabLst>
                          <a:tab pos="914400" algn="l"/>
                        </a:tabLs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Giáo viên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358407"/>
                  </a:ext>
                </a:extLst>
              </a:tr>
              <a:tr h="218788">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Use – case liên quan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DangNhap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QuanLyMonHoc</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911903"/>
                  </a:ext>
                </a:extLst>
              </a:tr>
              <a:tr h="1563657">
                <a:tc>
                  <a:txBody>
                    <a:bodyPr/>
                    <a:lstStyle/>
                    <a:p>
                      <a:pPr marL="0" marR="0" algn="l">
                        <a:lnSpc>
                          <a:spcPct val="130000"/>
                        </a:lnSpc>
                        <a:spcBef>
                          <a:spcPts val="0"/>
                        </a:spcBef>
                        <a:spcAft>
                          <a:spcPts val="0"/>
                        </a:spcAft>
                        <a:tabLst>
                          <a:tab pos="914400" algn="l"/>
                        </a:tabLst>
                      </a:pPr>
                      <a:r>
                        <a:rPr lang="vi-VN" sz="1200" b="1" dirty="0">
                          <a:effectLst/>
                          <a:latin typeface="Times New Roman" panose="02020603050405020304" pitchFamily="18" charset="0"/>
                          <a:ea typeface="Times New Roman" panose="02020603050405020304" pitchFamily="18" charset="0"/>
                          <a:cs typeface="Times New Roman" panose="02020603050405020304" pitchFamily="18" charset="0"/>
                        </a:rPr>
                        <a:t>Dòng sự kiện chính</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Giáo viên đăng nhập vào hệ thống</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đăng nhập của giáo viên</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Giáo viên chọn chức năng Quản lý điểm</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Giáo viên chọn chức năng chọn Môn học</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Giáo viên chọn học sinh cần thay đổi điểm</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Hệ thống cập nhật lại điểm</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Hệ thống thông báo cập nhật điểm thành công</a:t>
                      </a:r>
                    </a:p>
                    <a:p>
                      <a:pPr marL="228600" marR="0" indent="-228600" algn="just">
                        <a:lnSpc>
                          <a:spcPct val="130000"/>
                        </a:lnSpc>
                        <a:spcBef>
                          <a:spcPts val="0"/>
                        </a:spcBef>
                        <a:spcAft>
                          <a:spcPts val="0"/>
                        </a:spcAft>
                        <a:buFont typeface="+mj-lt"/>
                        <a:buAutoNum type="arabicPeriod"/>
                        <a:tabLst>
                          <a:tab pos="914400" algn="l"/>
                        </a:tabLs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Kết thúc usecase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973388"/>
                  </a:ext>
                </a:extLst>
              </a:tr>
              <a:tr h="574014">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Dòng sự kiện phụ</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30000"/>
                        </a:lnSpc>
                        <a:spcBef>
                          <a:spcPts val="0"/>
                        </a:spcBef>
                        <a:spcAft>
                          <a:spcPts val="0"/>
                        </a:spcAft>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6: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giống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02572"/>
                  </a:ext>
                </a:extLst>
              </a:tr>
              <a:tr h="225827">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Điều kiện tiên quyết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Giáo viên phải nhập đúng mã giáo viên mới được quản lý điểm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862604"/>
                  </a:ext>
                </a:extLst>
              </a:tr>
              <a:tr h="247750">
                <a:tc>
                  <a:txBody>
                    <a:bodyPr/>
                    <a:lstStyle/>
                    <a:p>
                      <a:pPr marL="0" marR="0" algn="just">
                        <a:lnSpc>
                          <a:spcPct val="130000"/>
                        </a:lnSpc>
                        <a:spcBef>
                          <a:spcPts val="0"/>
                        </a:spcBef>
                        <a:spcAft>
                          <a:spcPts val="0"/>
                        </a:spcAft>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Hậu điều kiện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014009"/>
                  </a:ext>
                </a:extLst>
              </a:tr>
            </a:tbl>
          </a:graphicData>
        </a:graphic>
      </p:graphicFrame>
    </p:spTree>
    <p:extLst>
      <p:ext uri="{BB962C8B-B14F-4D97-AF65-F5344CB8AC3E}">
        <p14:creationId xmlns:p14="http://schemas.microsoft.com/office/powerpoint/2010/main" val="3424775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2.3.2 Đặc tả Usecase Hệ thống</a:t>
            </a:r>
          </a:p>
        </p:txBody>
      </p:sp>
      <p:sp>
        <p:nvSpPr>
          <p:cNvPr id="3" name="TextBox 2">
            <a:extLst>
              <a:ext uri="{FF2B5EF4-FFF2-40B4-BE49-F238E27FC236}">
                <a16:creationId xmlns:a16="http://schemas.microsoft.com/office/drawing/2014/main" id="{F9110D17-71D6-F29C-3805-79A67987F715}"/>
              </a:ext>
            </a:extLst>
          </p:cNvPr>
          <p:cNvSpPr txBox="1"/>
          <p:nvPr/>
        </p:nvSpPr>
        <p:spPr>
          <a:xfrm>
            <a:off x="578406" y="938412"/>
            <a:ext cx="4895802"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a:t>
            </a:r>
            <a:r>
              <a:rPr lang="vi-VN" sz="1600" dirty="0">
                <a:solidFill>
                  <a:schemeClr val="accent4"/>
                </a:solidFill>
                <a:effectLst/>
                <a:latin typeface="Montserrat Medium" panose="00000600000000000000" pitchFamily="2" charset="0"/>
                <a:ea typeface="Times New Roman" panose="02020603050405020304" pitchFamily="18" charset="0"/>
              </a:rPr>
              <a:t>3.2</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4</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Đặc tả cho Usecase Lập bảng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graphicFrame>
        <p:nvGraphicFramePr>
          <p:cNvPr id="5" name="Table 5">
            <a:extLst>
              <a:ext uri="{FF2B5EF4-FFF2-40B4-BE49-F238E27FC236}">
                <a16:creationId xmlns:a16="http://schemas.microsoft.com/office/drawing/2014/main" id="{682E246C-BD27-B9BE-1521-07D2D490718D}"/>
              </a:ext>
            </a:extLst>
          </p:cNvPr>
          <p:cNvGraphicFramePr>
            <a:graphicFrameLocks noGrp="1"/>
          </p:cNvGraphicFramePr>
          <p:nvPr>
            <p:extLst>
              <p:ext uri="{D42A27DB-BD31-4B8C-83A1-F6EECF244321}">
                <p14:modId xmlns:p14="http://schemas.microsoft.com/office/powerpoint/2010/main" val="3650220193"/>
              </p:ext>
            </p:extLst>
          </p:nvPr>
        </p:nvGraphicFramePr>
        <p:xfrm>
          <a:off x="1033346" y="1276966"/>
          <a:ext cx="7248293" cy="3828653"/>
        </p:xfrm>
        <a:graphic>
          <a:graphicData uri="http://schemas.openxmlformats.org/drawingml/2006/table">
            <a:tbl>
              <a:tblPr firstRow="1" bandRow="1">
                <a:tableStyleId>{58C1BB02-D406-4368-8937-EA62EFCC2A8D}</a:tableStyleId>
              </a:tblPr>
              <a:tblGrid>
                <a:gridCol w="1652854">
                  <a:extLst>
                    <a:ext uri="{9D8B030D-6E8A-4147-A177-3AD203B41FA5}">
                      <a16:colId xmlns:a16="http://schemas.microsoft.com/office/drawing/2014/main" val="2500103388"/>
                    </a:ext>
                  </a:extLst>
                </a:gridCol>
                <a:gridCol w="5595439">
                  <a:extLst>
                    <a:ext uri="{9D8B030D-6E8A-4147-A177-3AD203B41FA5}">
                      <a16:colId xmlns:a16="http://schemas.microsoft.com/office/drawing/2014/main" val="28910194"/>
                    </a:ext>
                  </a:extLst>
                </a:gridCol>
              </a:tblGrid>
              <a:tr h="342544">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use - case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024228"/>
                  </a:ext>
                </a:extLst>
              </a:tr>
              <a:tr h="290983">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Tóm</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giảng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dạy</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57855"/>
                  </a:ext>
                </a:extLst>
              </a:tr>
              <a:tr h="215591">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358407"/>
                  </a:ext>
                </a:extLst>
              </a:tr>
              <a:tr h="302501">
                <a:tc>
                  <a:txBody>
                    <a:bodyPr/>
                    <a:lstStyle/>
                    <a:p>
                      <a:pPr marL="0" marR="0" algn="l">
                        <a:lnSpc>
                          <a:spcPct val="130000"/>
                        </a:lnSpc>
                        <a:spcBef>
                          <a:spcPts val="0"/>
                        </a:spcBef>
                        <a:spcAft>
                          <a:spcPts val="0"/>
                        </a:spcAft>
                        <a:tabLst>
                          <a:tab pos="914400" algn="l"/>
                        </a:tabLs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Use – case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quan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Lapbangdiem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DangNhap</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911903"/>
                  </a:ext>
                </a:extLst>
              </a:tr>
              <a:tr h="1297505">
                <a:tc>
                  <a:txBody>
                    <a:bodyPr/>
                    <a:lstStyle/>
                    <a:p>
                      <a:pPr marL="0" marR="0" algn="l">
                        <a:lnSpc>
                          <a:spcPct val="130000"/>
                        </a:lnSpc>
                        <a:spcBef>
                          <a:spcPts val="0"/>
                        </a:spcBef>
                        <a:spcAft>
                          <a:spcPts val="0"/>
                        </a:spcAft>
                        <a:tabLst>
                          <a:tab pos="914400" algn="l"/>
                        </a:tabLst>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Dòng sự kiện chính</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Giáo viên đăng nhập vào hệ thống</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đăng nhập của giáo viên</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mở giao diện Lập bảng điểm</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Giáo viên tiến hành lập bảng điểm và in bảng điểm</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Kết thúc usecase</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973388"/>
                  </a:ext>
                </a:extLst>
              </a:tr>
              <a:tr h="332930">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1: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02572"/>
                  </a:ext>
                </a:extLst>
              </a:tr>
              <a:tr h="31223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quyết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điẻm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862604"/>
                  </a:ext>
                </a:extLst>
              </a:tr>
              <a:tr h="34254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014009"/>
                  </a:ext>
                </a:extLst>
              </a:tr>
            </a:tbl>
          </a:graphicData>
        </a:graphic>
      </p:graphicFrame>
    </p:spTree>
    <p:extLst>
      <p:ext uri="{BB962C8B-B14F-4D97-AF65-F5344CB8AC3E}">
        <p14:creationId xmlns:p14="http://schemas.microsoft.com/office/powerpoint/2010/main" val="2561199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2.3.2 Đặc tả Usecase Hệ thống</a:t>
            </a:r>
          </a:p>
        </p:txBody>
      </p:sp>
      <p:sp>
        <p:nvSpPr>
          <p:cNvPr id="3" name="TextBox 2">
            <a:extLst>
              <a:ext uri="{FF2B5EF4-FFF2-40B4-BE49-F238E27FC236}">
                <a16:creationId xmlns:a16="http://schemas.microsoft.com/office/drawing/2014/main" id="{F9110D17-71D6-F29C-3805-79A67987F715}"/>
              </a:ext>
            </a:extLst>
          </p:cNvPr>
          <p:cNvSpPr txBox="1"/>
          <p:nvPr/>
        </p:nvSpPr>
        <p:spPr>
          <a:xfrm>
            <a:off x="578406" y="938412"/>
            <a:ext cx="4895802"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a:t>
            </a:r>
            <a:r>
              <a:rPr lang="vi-VN" sz="1600" dirty="0">
                <a:solidFill>
                  <a:schemeClr val="accent4"/>
                </a:solidFill>
                <a:effectLst/>
                <a:latin typeface="Montserrat Medium" panose="00000600000000000000" pitchFamily="2" charset="0"/>
                <a:ea typeface="Times New Roman" panose="02020603050405020304" pitchFamily="18" charset="0"/>
              </a:rPr>
              <a:t>3.2</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latin typeface="Montserrat Medium" panose="00000600000000000000" pitchFamily="2" charset="0"/>
                <a:ea typeface="Times New Roman" panose="02020603050405020304" pitchFamily="18" charset="0"/>
              </a:rPr>
              <a:t>5</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Đặc tả cho Usecase Sắp xếp lớp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graphicFrame>
        <p:nvGraphicFramePr>
          <p:cNvPr id="5" name="Table 5">
            <a:extLst>
              <a:ext uri="{FF2B5EF4-FFF2-40B4-BE49-F238E27FC236}">
                <a16:creationId xmlns:a16="http://schemas.microsoft.com/office/drawing/2014/main" id="{682E246C-BD27-B9BE-1521-07D2D490718D}"/>
              </a:ext>
            </a:extLst>
          </p:cNvPr>
          <p:cNvGraphicFramePr>
            <a:graphicFrameLocks noGrp="1"/>
          </p:cNvGraphicFramePr>
          <p:nvPr>
            <p:extLst>
              <p:ext uri="{D42A27DB-BD31-4B8C-83A1-F6EECF244321}">
                <p14:modId xmlns:p14="http://schemas.microsoft.com/office/powerpoint/2010/main" val="3127349229"/>
              </p:ext>
            </p:extLst>
          </p:nvPr>
        </p:nvGraphicFramePr>
        <p:xfrm>
          <a:off x="708652" y="1267825"/>
          <a:ext cx="7895064" cy="3852355"/>
        </p:xfrm>
        <a:graphic>
          <a:graphicData uri="http://schemas.openxmlformats.org/drawingml/2006/table">
            <a:tbl>
              <a:tblPr firstRow="1" bandRow="1">
                <a:tableStyleId>{58C1BB02-D406-4368-8937-EA62EFCC2A8D}</a:tableStyleId>
              </a:tblPr>
              <a:tblGrid>
                <a:gridCol w="1800339">
                  <a:extLst>
                    <a:ext uri="{9D8B030D-6E8A-4147-A177-3AD203B41FA5}">
                      <a16:colId xmlns:a16="http://schemas.microsoft.com/office/drawing/2014/main" val="2500103388"/>
                    </a:ext>
                  </a:extLst>
                </a:gridCol>
                <a:gridCol w="6094725">
                  <a:extLst>
                    <a:ext uri="{9D8B030D-6E8A-4147-A177-3AD203B41FA5}">
                      <a16:colId xmlns:a16="http://schemas.microsoft.com/office/drawing/2014/main" val="28910194"/>
                    </a:ext>
                  </a:extLst>
                </a:gridCol>
              </a:tblGrid>
              <a:tr h="342544">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use - case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Sắp</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xếp</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024228"/>
                  </a:ext>
                </a:extLst>
              </a:tr>
              <a:tr h="290983">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Tóm</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Trước khi bắt đầu năm học mới, Quản trị viên (Nhà trường) sẽ tiến hành sắp xếp lớp học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57855"/>
                  </a:ext>
                </a:extLst>
              </a:tr>
              <a:tr h="215591">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Quản trị viên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358407"/>
                  </a:ext>
                </a:extLst>
              </a:tr>
              <a:tr h="302501">
                <a:tc>
                  <a:txBody>
                    <a:bodyPr/>
                    <a:lstStyle/>
                    <a:p>
                      <a:pPr marL="0" marR="0" algn="l">
                        <a:lnSpc>
                          <a:spcPct val="130000"/>
                        </a:lnSpc>
                        <a:spcBef>
                          <a:spcPts val="0"/>
                        </a:spcBef>
                        <a:spcAft>
                          <a:spcPts val="0"/>
                        </a:spcAft>
                        <a:tabLst>
                          <a:tab pos="914400" algn="l"/>
                        </a:tabLs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Use – case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quan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QuanLyHocSinh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DangNhap</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911903"/>
                  </a:ext>
                </a:extLst>
              </a:tr>
              <a:tr h="1297505">
                <a:tc>
                  <a:txBody>
                    <a:bodyPr/>
                    <a:lstStyle/>
                    <a:p>
                      <a:pPr marL="0" marR="0" algn="l">
                        <a:lnSpc>
                          <a:spcPct val="130000"/>
                        </a:lnSpc>
                        <a:spcBef>
                          <a:spcPts val="0"/>
                        </a:spcBef>
                        <a:spcAft>
                          <a:spcPts val="0"/>
                        </a:spcAft>
                        <a:tabLst>
                          <a:tab pos="914400" algn="l"/>
                        </a:tabLst>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Dòng sự kiện chính</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Quản trị viên đăng nhập vào hệ thống</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đăng nhập của quản trị viên</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Quản trị viên chọn chức năng sắp xếp lớp</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Quản trị viên tiến hành sắp xếp lớp</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cập nhật danh sách lớp</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Kết thúc usecase</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973388"/>
                  </a:ext>
                </a:extLst>
              </a:tr>
              <a:tr h="332930">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Ở bước 1: nếu quản trị viên muốn sắp xếp lớp thì phải đăng nhập vào hệ thống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02572"/>
                  </a:ext>
                </a:extLst>
              </a:tr>
              <a:tr h="31223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quyết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Quản trị viên phải nhập đúng tài khoản và mật khẩu mới tiến hành sắp xếp lớp</a:t>
                      </a:r>
                    </a:p>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Một lớp học phải không quá 454 học sinh và một học sinh chỉ được học tại một lớp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862604"/>
                  </a:ext>
                </a:extLst>
              </a:tr>
              <a:tr h="34254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sách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014009"/>
                  </a:ext>
                </a:extLst>
              </a:tr>
            </a:tbl>
          </a:graphicData>
        </a:graphic>
      </p:graphicFrame>
    </p:spTree>
    <p:extLst>
      <p:ext uri="{BB962C8B-B14F-4D97-AF65-F5344CB8AC3E}">
        <p14:creationId xmlns:p14="http://schemas.microsoft.com/office/powerpoint/2010/main" val="33212776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665637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2.3 MÔ HÌNH HÓA CHỨC NĂNG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dirty="0">
                <a:solidFill>
                  <a:schemeClr val="accent4">
                    <a:lumMod val="75000"/>
                  </a:schemeClr>
                </a:solidFill>
              </a:rPr>
              <a:t>2.3.2 Đặc tả Usecase Hệ thống</a:t>
            </a:r>
          </a:p>
        </p:txBody>
      </p:sp>
      <p:sp>
        <p:nvSpPr>
          <p:cNvPr id="3" name="TextBox 2">
            <a:extLst>
              <a:ext uri="{FF2B5EF4-FFF2-40B4-BE49-F238E27FC236}">
                <a16:creationId xmlns:a16="http://schemas.microsoft.com/office/drawing/2014/main" id="{F9110D17-71D6-F29C-3805-79A67987F715}"/>
              </a:ext>
            </a:extLst>
          </p:cNvPr>
          <p:cNvSpPr txBox="1"/>
          <p:nvPr/>
        </p:nvSpPr>
        <p:spPr>
          <a:xfrm>
            <a:off x="578406" y="938412"/>
            <a:ext cx="4895802" cy="338554"/>
          </a:xfrm>
          <a:prstGeom prst="rect">
            <a:avLst/>
          </a:prstGeom>
          <a:noFill/>
        </p:spPr>
        <p:txBody>
          <a:bodyPr wrap="square" rtlCol="0">
            <a:spAutoFit/>
          </a:bodyPr>
          <a:lstStyle/>
          <a:p>
            <a:pPr algn="ctr"/>
            <a:r>
              <a:rPr lang="en-US" sz="1600" dirty="0">
                <a:solidFill>
                  <a:schemeClr val="accent4"/>
                </a:solidFill>
                <a:effectLst/>
                <a:latin typeface="Montserrat Medium" panose="00000600000000000000" pitchFamily="2" charset="0"/>
                <a:ea typeface="Times New Roman" panose="02020603050405020304" pitchFamily="18" charset="0"/>
              </a:rPr>
              <a:t>2.</a:t>
            </a:r>
            <a:r>
              <a:rPr lang="vi-VN" sz="1600" dirty="0">
                <a:solidFill>
                  <a:schemeClr val="accent4"/>
                </a:solidFill>
                <a:effectLst/>
                <a:latin typeface="Montserrat Medium" panose="00000600000000000000" pitchFamily="2" charset="0"/>
                <a:ea typeface="Times New Roman" panose="02020603050405020304" pitchFamily="18" charset="0"/>
              </a:rPr>
              <a:t>3.2</a:t>
            </a:r>
            <a:r>
              <a:rPr lang="en-US" sz="1600" dirty="0">
                <a:solidFill>
                  <a:schemeClr val="accent4"/>
                </a:solidFill>
                <a:effectLst/>
                <a:latin typeface="Montserrat Medium" panose="00000600000000000000" pitchFamily="2" charset="0"/>
                <a:ea typeface="Times New Roman" panose="02020603050405020304" pitchFamily="18" charset="0"/>
              </a:rPr>
              <a:t>.</a:t>
            </a:r>
            <a:r>
              <a:rPr lang="vi-VN" sz="1600" dirty="0">
                <a:solidFill>
                  <a:schemeClr val="accent4"/>
                </a:solidFill>
                <a:effectLst/>
                <a:latin typeface="Montserrat Medium" panose="00000600000000000000" pitchFamily="2" charset="0"/>
                <a:ea typeface="Times New Roman" panose="02020603050405020304" pitchFamily="18" charset="0"/>
              </a:rPr>
              <a:t>6</a:t>
            </a:r>
            <a:r>
              <a:rPr lang="en-US" sz="1600" dirty="0">
                <a:solidFill>
                  <a:schemeClr val="accent4"/>
                </a:solidFill>
                <a:effectLst/>
                <a:latin typeface="Montserrat Medium" panose="00000600000000000000" pitchFamily="2" charset="0"/>
                <a:ea typeface="Times New Roman" panose="02020603050405020304" pitchFamily="18" charset="0"/>
              </a:rPr>
              <a:t> </a:t>
            </a:r>
            <a:r>
              <a:rPr lang="vi-VN" sz="1600" dirty="0">
                <a:solidFill>
                  <a:schemeClr val="accent4"/>
                </a:solidFill>
                <a:effectLst/>
                <a:latin typeface="Montserrat Medium" panose="00000600000000000000" pitchFamily="2" charset="0"/>
                <a:ea typeface="Times New Roman" panose="02020603050405020304" pitchFamily="18" charset="0"/>
              </a:rPr>
              <a:t>Đặc tả cho Usecase Quản lý môn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graphicFrame>
        <p:nvGraphicFramePr>
          <p:cNvPr id="5" name="Table 5">
            <a:extLst>
              <a:ext uri="{FF2B5EF4-FFF2-40B4-BE49-F238E27FC236}">
                <a16:creationId xmlns:a16="http://schemas.microsoft.com/office/drawing/2014/main" id="{682E246C-BD27-B9BE-1521-07D2D490718D}"/>
              </a:ext>
            </a:extLst>
          </p:cNvPr>
          <p:cNvGraphicFramePr>
            <a:graphicFrameLocks noGrp="1"/>
          </p:cNvGraphicFramePr>
          <p:nvPr>
            <p:extLst>
              <p:ext uri="{D42A27DB-BD31-4B8C-83A1-F6EECF244321}">
                <p14:modId xmlns:p14="http://schemas.microsoft.com/office/powerpoint/2010/main" val="1341166354"/>
              </p:ext>
            </p:extLst>
          </p:nvPr>
        </p:nvGraphicFramePr>
        <p:xfrm>
          <a:off x="384062" y="1352634"/>
          <a:ext cx="8375875" cy="3675194"/>
        </p:xfrm>
        <a:graphic>
          <a:graphicData uri="http://schemas.openxmlformats.org/drawingml/2006/table">
            <a:tbl>
              <a:tblPr firstRow="1" bandRow="1">
                <a:tableStyleId>{58C1BB02-D406-4368-8937-EA62EFCC2A8D}</a:tableStyleId>
              </a:tblPr>
              <a:tblGrid>
                <a:gridCol w="1909980">
                  <a:extLst>
                    <a:ext uri="{9D8B030D-6E8A-4147-A177-3AD203B41FA5}">
                      <a16:colId xmlns:a16="http://schemas.microsoft.com/office/drawing/2014/main" val="2500103388"/>
                    </a:ext>
                  </a:extLst>
                </a:gridCol>
                <a:gridCol w="6465895">
                  <a:extLst>
                    <a:ext uri="{9D8B030D-6E8A-4147-A177-3AD203B41FA5}">
                      <a16:colId xmlns:a16="http://schemas.microsoft.com/office/drawing/2014/main" val="28910194"/>
                    </a:ext>
                  </a:extLst>
                </a:gridCol>
              </a:tblGrid>
              <a:tr h="342544">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use - case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môn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024228"/>
                  </a:ext>
                </a:extLst>
              </a:tr>
              <a:tr h="290983">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Tóm</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sắp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xếp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57855"/>
                  </a:ext>
                </a:extLst>
              </a:tr>
              <a:tr h="215591">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Quản trị viên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358407"/>
                  </a:ext>
                </a:extLst>
              </a:tr>
              <a:tr h="302501">
                <a:tc>
                  <a:txBody>
                    <a:bodyPr/>
                    <a:lstStyle/>
                    <a:p>
                      <a:pPr marL="0" marR="0" algn="l">
                        <a:lnSpc>
                          <a:spcPct val="130000"/>
                        </a:lnSpc>
                        <a:spcBef>
                          <a:spcPts val="0"/>
                        </a:spcBef>
                        <a:spcAft>
                          <a:spcPts val="0"/>
                        </a:spcAft>
                        <a:tabLst>
                          <a:tab pos="914400" algn="l"/>
                        </a:tabLs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Use – case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quan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QuanLyMonHoc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DangNhap</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911903"/>
                  </a:ext>
                </a:extLst>
              </a:tr>
              <a:tr h="1297505">
                <a:tc>
                  <a:txBody>
                    <a:bodyPr/>
                    <a:lstStyle/>
                    <a:p>
                      <a:pPr marL="0" marR="0" algn="l">
                        <a:lnSpc>
                          <a:spcPct val="130000"/>
                        </a:lnSpc>
                        <a:spcBef>
                          <a:spcPts val="0"/>
                        </a:spcBef>
                        <a:spcAft>
                          <a:spcPts val="0"/>
                        </a:spcAft>
                        <a:tabLst>
                          <a:tab pos="914400" algn="l"/>
                        </a:tabLst>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Dòng sự kiện chính</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Quản trị viên đăng nhập vào hệ thống</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kiểm tra thông tin đăng nhập của quản trị viên</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Quản trị viên thực hiện chức năng Quản lý môn học</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Quản trị viên thực hiện chức năng chọn môn học cần quản lý</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Hệ thống sẽ cập nhật thông tin môn học và lập ra danh sách lớp học cho giáo viên</a:t>
                      </a:r>
                    </a:p>
                    <a:p>
                      <a:pPr marL="228600" marR="0" indent="-228600" algn="just">
                        <a:lnSpc>
                          <a:spcPct val="130000"/>
                        </a:lnSpc>
                        <a:spcBef>
                          <a:spcPts val="0"/>
                        </a:spcBef>
                        <a:spcAft>
                          <a:spcPts val="0"/>
                        </a:spcAft>
                        <a:buFont typeface="+mj-lt"/>
                        <a:buAutoNum type="arabicPeriod"/>
                        <a:tabLst>
                          <a:tab pos="914400" algn="l"/>
                        </a:tabLs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Kết thúc usecase</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973388"/>
                  </a:ext>
                </a:extLst>
              </a:tr>
              <a:tr h="332930">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Ở bước 1: nếu quản trị viên muốn quản lý môn học thì phải đăng nhập vào hệ thống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402572"/>
                  </a:ext>
                </a:extLst>
              </a:tr>
              <a:tr h="31223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quyết</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Quản trị viên phải nhập đúng tên lớp và tên môn học mới được tiến hành cập nhật và quản lý</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862604"/>
                  </a:ext>
                </a:extLst>
              </a:tr>
              <a:tr h="342544">
                <a:tc>
                  <a:txBody>
                    <a:bodyPr/>
                    <a:lstStyle/>
                    <a:p>
                      <a:pPr marL="0" marR="0" algn="l">
                        <a:lnSpc>
                          <a:spcPct val="130000"/>
                        </a:lnSpc>
                        <a:spcBef>
                          <a:spcPts val="0"/>
                        </a:spcBef>
                        <a:spcAft>
                          <a:spcPts val="0"/>
                        </a:spcAft>
                        <a:tabLst>
                          <a:tab pos="914400" algn="l"/>
                        </a:tabLst>
                      </a:pP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endPar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30000"/>
                        </a:lnSpc>
                        <a:spcBef>
                          <a:spcPts val="0"/>
                        </a:spcBef>
                        <a:spcAft>
                          <a:spcPts val="0"/>
                        </a:spcAft>
                        <a:tabLst>
                          <a:tab pos="914400" algn="l"/>
                        </a:tabLst>
                      </a:pP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sách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014009"/>
                  </a:ext>
                </a:extLst>
              </a:tr>
            </a:tbl>
          </a:graphicData>
        </a:graphic>
      </p:graphicFrame>
    </p:spTree>
    <p:extLst>
      <p:ext uri="{BB962C8B-B14F-4D97-AF65-F5344CB8AC3E}">
        <p14:creationId xmlns:p14="http://schemas.microsoft.com/office/powerpoint/2010/main" val="334663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908534" y="134112"/>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2.4 SƠ ĐỒ LỚP MỨC PHÂN TÍCH</a:t>
            </a:r>
            <a:endParaRPr sz="3000" dirty="0"/>
          </a:p>
        </p:txBody>
      </p:sp>
      <p:pic>
        <p:nvPicPr>
          <p:cNvPr id="3" name="Picture 2" descr="Diagram&#10;&#10;Description automatically generated">
            <a:extLst>
              <a:ext uri="{FF2B5EF4-FFF2-40B4-BE49-F238E27FC236}">
                <a16:creationId xmlns:a16="http://schemas.microsoft.com/office/drawing/2014/main" id="{A57AC26B-A2CC-2B2A-FAD9-EFC6E510AFA8}"/>
              </a:ext>
            </a:extLst>
          </p:cNvPr>
          <p:cNvPicPr>
            <a:picLocks noChangeAspect="1"/>
          </p:cNvPicPr>
          <p:nvPr/>
        </p:nvPicPr>
        <p:blipFill>
          <a:blip r:embed="rId3"/>
          <a:stretch>
            <a:fillRect/>
          </a:stretch>
        </p:blipFill>
        <p:spPr>
          <a:xfrm>
            <a:off x="1261643" y="1032112"/>
            <a:ext cx="7089418" cy="3636027"/>
          </a:xfrm>
          <a:prstGeom prst="rect">
            <a:avLst/>
          </a:prstGeom>
        </p:spPr>
      </p:pic>
    </p:spTree>
    <p:extLst>
      <p:ext uri="{BB962C8B-B14F-4D97-AF65-F5344CB8AC3E}">
        <p14:creationId xmlns:p14="http://schemas.microsoft.com/office/powerpoint/2010/main" val="293086712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p:nvPr/>
        </p:nvSpPr>
        <p:spPr>
          <a:xfrm>
            <a:off x="1518900" y="20228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2314500" y="287545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3113700" y="37251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720000" y="11719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title"/>
          </p:nvPr>
        </p:nvSpPr>
        <p:spPr>
          <a:xfrm>
            <a:off x="1529700" y="11722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vi-VN" dirty="0"/>
              <a:t>TỔNG QUAN</a:t>
            </a:r>
            <a:endParaRPr dirty="0"/>
          </a:p>
        </p:txBody>
      </p:sp>
      <p:sp>
        <p:nvSpPr>
          <p:cNvPr id="339" name="Google Shape;339;p36"/>
          <p:cNvSpPr txBox="1">
            <a:spLocks noGrp="1"/>
          </p:cNvSpPr>
          <p:nvPr>
            <p:ph type="title" idx="2"/>
          </p:nvPr>
        </p:nvSpPr>
        <p:spPr>
          <a:xfrm>
            <a:off x="720000" y="11722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341" name="Google Shape;341;p36"/>
          <p:cNvSpPr txBox="1">
            <a:spLocks noGrp="1"/>
          </p:cNvSpPr>
          <p:nvPr>
            <p:ph type="title" idx="3"/>
          </p:nvPr>
        </p:nvSpPr>
        <p:spPr>
          <a:xfrm>
            <a:off x="2328900" y="20231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vi-VN" dirty="0"/>
              <a:t>PHÂN TÍCH HỆ THỐNG</a:t>
            </a:r>
            <a:endParaRPr dirty="0"/>
          </a:p>
        </p:txBody>
      </p:sp>
      <p:sp>
        <p:nvSpPr>
          <p:cNvPr id="342" name="Google Shape;342;p36"/>
          <p:cNvSpPr txBox="1">
            <a:spLocks noGrp="1"/>
          </p:cNvSpPr>
          <p:nvPr>
            <p:ph type="title" idx="4"/>
          </p:nvPr>
        </p:nvSpPr>
        <p:spPr>
          <a:xfrm>
            <a:off x="1519200" y="20231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02</a:t>
            </a:r>
            <a:endParaRPr/>
          </a:p>
        </p:txBody>
      </p:sp>
      <p:sp>
        <p:nvSpPr>
          <p:cNvPr id="344" name="Google Shape;344;p36"/>
          <p:cNvSpPr txBox="1">
            <a:spLocks noGrp="1"/>
          </p:cNvSpPr>
          <p:nvPr>
            <p:ph type="title" idx="6"/>
          </p:nvPr>
        </p:nvSpPr>
        <p:spPr>
          <a:xfrm>
            <a:off x="3124500" y="287575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Clr>
                <a:schemeClr val="dk1"/>
              </a:buClr>
              <a:buSzPts val="1100"/>
              <a:buFont typeface="Arial"/>
              <a:buNone/>
            </a:pPr>
            <a:r>
              <a:rPr lang="vi-VN" dirty="0"/>
              <a:t>THIẾ</a:t>
            </a:r>
            <a:r>
              <a:rPr lang="en-US" dirty="0"/>
              <a:t>T</a:t>
            </a:r>
            <a:r>
              <a:rPr lang="vi-VN" dirty="0"/>
              <a:t> KẾ HỆ THỐNG</a:t>
            </a:r>
            <a:endParaRPr dirty="0"/>
          </a:p>
        </p:txBody>
      </p:sp>
      <p:sp>
        <p:nvSpPr>
          <p:cNvPr id="345" name="Google Shape;345;p36"/>
          <p:cNvSpPr txBox="1">
            <a:spLocks noGrp="1"/>
          </p:cNvSpPr>
          <p:nvPr>
            <p:ph type="title" idx="7"/>
          </p:nvPr>
        </p:nvSpPr>
        <p:spPr>
          <a:xfrm>
            <a:off x="2314800" y="287575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347" name="Google Shape;347;p36"/>
          <p:cNvSpPr txBox="1">
            <a:spLocks noGrp="1"/>
          </p:cNvSpPr>
          <p:nvPr>
            <p:ph type="title" idx="9"/>
          </p:nvPr>
        </p:nvSpPr>
        <p:spPr>
          <a:xfrm>
            <a:off x="719700" y="317264"/>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Nội dung</a:t>
            </a:r>
            <a:endParaRPr dirty="0"/>
          </a:p>
        </p:txBody>
      </p:sp>
      <p:sp>
        <p:nvSpPr>
          <p:cNvPr id="348" name="Google Shape;348;p36"/>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CÀI ĐẶT THỰC NGHIỆM</a:t>
            </a:r>
            <a:endParaRPr dirty="0"/>
          </a:p>
        </p:txBody>
      </p:sp>
      <p:sp>
        <p:nvSpPr>
          <p:cNvPr id="349" name="Google Shape;349;p36"/>
          <p:cNvSpPr txBox="1">
            <a:spLocks noGrp="1"/>
          </p:cNvSpPr>
          <p:nvPr>
            <p:ph type="title" idx="14"/>
          </p:nvPr>
        </p:nvSpPr>
        <p:spPr>
          <a:xfrm>
            <a:off x="3114000" y="3725400"/>
            <a:ext cx="8097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03</a:t>
            </a:r>
            <a:endParaRPr dirty="0"/>
          </a:p>
        </p:txBody>
      </p:sp>
      <p:sp>
        <p:nvSpPr>
          <p:cNvPr id="405" name="Google Shape;405;p37"/>
          <p:cNvSpPr txBox="1">
            <a:spLocks noGrp="1"/>
          </p:cNvSpPr>
          <p:nvPr>
            <p:ph type="title"/>
          </p:nvPr>
        </p:nvSpPr>
        <p:spPr>
          <a:xfrm>
            <a:off x="3165283" y="2120488"/>
            <a:ext cx="5407607" cy="1789892"/>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THIẾT KẾ HỆ THỐNG</a:t>
            </a:r>
            <a:endParaRPr dirty="0"/>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788124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1228582" y="570591"/>
            <a:ext cx="464400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3</a:t>
            </a:r>
            <a:r>
              <a:rPr lang="vi-VN" sz="3000"/>
              <a:t>.1 </a:t>
            </a:r>
            <a:r>
              <a:rPr lang="vi-VN" sz="3000" dirty="0"/>
              <a:t>GIỚI THIỆU</a:t>
            </a:r>
            <a:endParaRPr sz="3000" dirty="0"/>
          </a:p>
        </p:txBody>
      </p:sp>
      <p:sp>
        <p:nvSpPr>
          <p:cNvPr id="447" name="Google Shape;447;p38"/>
          <p:cNvSpPr txBox="1">
            <a:spLocks noGrp="1"/>
          </p:cNvSpPr>
          <p:nvPr>
            <p:ph type="subTitle" idx="1"/>
          </p:nvPr>
        </p:nvSpPr>
        <p:spPr>
          <a:xfrm>
            <a:off x="285388" y="1628462"/>
            <a:ext cx="6142052" cy="2601951"/>
          </a:xfrm>
          <a:prstGeom prst="rect">
            <a:avLst/>
          </a:prstGeom>
        </p:spPr>
        <p:txBody>
          <a:bodyPr spcFirstLastPara="1" wrap="square" lIns="90000" tIns="91425" rIns="90000" bIns="91425" anchor="t" anchorCtr="0">
            <a:noAutofit/>
          </a:bodyPr>
          <a:lstStyle/>
          <a:p>
            <a:pPr marL="0" marR="0" indent="365760" algn="l">
              <a:spcBef>
                <a:spcPts val="0"/>
              </a:spcBef>
              <a:spcAft>
                <a:spcPts val="0"/>
              </a:spcAft>
            </a:pPr>
            <a:r>
              <a:rPr lang="en-US" sz="1800">
                <a:effectLst/>
                <a:latin typeface="Times New Roman" panose="02020603050405020304" pitchFamily="18" charset="0"/>
                <a:ea typeface="Times New Roman" panose="02020603050405020304" pitchFamily="18" charset="0"/>
              </a:rPr>
              <a:t>Quá trình hình thành và phát triển của các giai đoạn thiết kế quản lý điểm học sinh Trung học phổ cần trải qua rất nhiều hoạt động phức tạp đòi hỏi cần sự logic để hệ thống hoạt động một cách hiệu quả.</a:t>
            </a:r>
            <a:endParaRPr lang="en-US" sz="1400" dirty="0">
              <a:solidFill>
                <a:srgbClr val="666466"/>
              </a:solidFill>
              <a:effectLst/>
              <a:latin typeface="Montserrat Medium" panose="00000600000000000000" pitchFamily="2" charset="0"/>
              <a:ea typeface="Calibri" panose="020F0502020204030204" pitchFamily="34" charset="0"/>
            </a:endParaRPr>
          </a:p>
        </p:txBody>
      </p:sp>
      <p:grpSp>
        <p:nvGrpSpPr>
          <p:cNvPr id="448" name="Google Shape;448;p38"/>
          <p:cNvGrpSpPr/>
          <p:nvPr/>
        </p:nvGrpSpPr>
        <p:grpSpPr>
          <a:xfrm>
            <a:off x="6626999" y="1180650"/>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6717750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3.2</a:t>
            </a:r>
            <a:r>
              <a:rPr lang="vi-VN" sz="3000"/>
              <a:t> </a:t>
            </a:r>
            <a:r>
              <a:rPr lang="en-US" sz="3000"/>
              <a:t>THIẾT KẾ CSDL</a:t>
            </a:r>
            <a:endParaRPr sz="3000" dirty="0"/>
          </a:p>
        </p:txBody>
      </p:sp>
      <p:sp>
        <p:nvSpPr>
          <p:cNvPr id="2" name="Google Shape;446;p38">
            <a:extLst>
              <a:ext uri="{FF2B5EF4-FFF2-40B4-BE49-F238E27FC236}">
                <a16:creationId xmlns:a16="http://schemas.microsoft.com/office/drawing/2014/main" id="{FD3D17C6-4E3B-F047-DF7E-9C17D8D5E571}"/>
              </a:ext>
            </a:extLst>
          </p:cNvPr>
          <p:cNvSpPr txBox="1">
            <a:spLocks/>
          </p:cNvSpPr>
          <p:nvPr/>
        </p:nvSpPr>
        <p:spPr>
          <a:xfrm>
            <a:off x="1261643" y="638055"/>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vi-VN" sz="1800">
                <a:solidFill>
                  <a:schemeClr val="accent4">
                    <a:lumMod val="75000"/>
                  </a:schemeClr>
                </a:solidFill>
              </a:rPr>
              <a:t>3.2</a:t>
            </a:r>
            <a:r>
              <a:rPr lang="en-US" sz="1800">
                <a:solidFill>
                  <a:schemeClr val="accent4">
                    <a:lumMod val="75000"/>
                  </a:schemeClr>
                </a:solidFill>
              </a:rPr>
              <a:t>.1 Mô hình dữ liệu quan hệ</a:t>
            </a:r>
            <a:r>
              <a:rPr lang="vi-VN" sz="1800">
                <a:solidFill>
                  <a:schemeClr val="accent4">
                    <a:lumMod val="75000"/>
                  </a:schemeClr>
                </a:solidFill>
              </a:rPr>
              <a:t> </a:t>
            </a:r>
            <a:endParaRPr lang="vi-VN" sz="1800" dirty="0">
              <a:solidFill>
                <a:schemeClr val="accent4">
                  <a:lumMod val="75000"/>
                </a:schemeClr>
              </a:solidFill>
            </a:endParaRPr>
          </a:p>
        </p:txBody>
      </p:sp>
      <p:pic>
        <p:nvPicPr>
          <p:cNvPr id="4" name="Picture 3" descr="Diagram, schematic&#10;&#10;Description automatically generated">
            <a:extLst>
              <a:ext uri="{FF2B5EF4-FFF2-40B4-BE49-F238E27FC236}">
                <a16:creationId xmlns:a16="http://schemas.microsoft.com/office/drawing/2014/main" id="{54C95899-8312-2DD6-6634-7B71F7B8C0C2}"/>
              </a:ext>
            </a:extLst>
          </p:cNvPr>
          <p:cNvPicPr>
            <a:picLocks noChangeAspect="1"/>
          </p:cNvPicPr>
          <p:nvPr/>
        </p:nvPicPr>
        <p:blipFill>
          <a:blip r:embed="rId3"/>
          <a:stretch>
            <a:fillRect/>
          </a:stretch>
        </p:blipFill>
        <p:spPr>
          <a:xfrm>
            <a:off x="1601787" y="1221636"/>
            <a:ext cx="5940425" cy="3004820"/>
          </a:xfrm>
          <a:prstGeom prst="rect">
            <a:avLst/>
          </a:prstGeom>
        </p:spPr>
      </p:pic>
    </p:spTree>
    <p:extLst>
      <p:ext uri="{BB962C8B-B14F-4D97-AF65-F5344CB8AC3E}">
        <p14:creationId xmlns:p14="http://schemas.microsoft.com/office/powerpoint/2010/main" val="141670076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240301" y="105458"/>
            <a:ext cx="3433341"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dirty="0">
                <a:solidFill>
                  <a:schemeClr val="accent4">
                    <a:lumMod val="75000"/>
                  </a:schemeClr>
                </a:solidFill>
              </a:rPr>
              <a:t>3</a:t>
            </a:r>
            <a:r>
              <a:rPr lang="vi-VN" sz="1800">
                <a:solidFill>
                  <a:schemeClr val="accent4">
                    <a:lumMod val="75000"/>
                  </a:schemeClr>
                </a:solidFill>
              </a:rPr>
              <a:t>.2.2 </a:t>
            </a:r>
            <a:r>
              <a:rPr lang="en-US" sz="1800">
                <a:solidFill>
                  <a:schemeClr val="accent4">
                    <a:lumMod val="75000"/>
                  </a:schemeClr>
                </a:solidFill>
              </a:rPr>
              <a:t>Ràng buộc toàn vẹn </a:t>
            </a:r>
            <a:endParaRPr lang="vi-VN" sz="1800" dirty="0">
              <a:solidFill>
                <a:schemeClr val="accent4">
                  <a:lumMod val="75000"/>
                </a:schemeClr>
              </a:solidFill>
            </a:endParaRPr>
          </a:p>
        </p:txBody>
      </p:sp>
      <p:sp>
        <p:nvSpPr>
          <p:cNvPr id="7" name="TextBox 6">
            <a:extLst>
              <a:ext uri="{FF2B5EF4-FFF2-40B4-BE49-F238E27FC236}">
                <a16:creationId xmlns:a16="http://schemas.microsoft.com/office/drawing/2014/main" id="{6E8B4735-DF9A-1963-4ED1-F9C237F46DD4}"/>
              </a:ext>
            </a:extLst>
          </p:cNvPr>
          <p:cNvSpPr txBox="1"/>
          <p:nvPr/>
        </p:nvSpPr>
        <p:spPr>
          <a:xfrm>
            <a:off x="669075" y="862296"/>
            <a:ext cx="2944882" cy="584775"/>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a:t>
            </a:r>
            <a:r>
              <a:rPr lang="en-US" sz="1600">
                <a:solidFill>
                  <a:schemeClr val="accent4"/>
                </a:solidFill>
                <a:effectLst/>
                <a:latin typeface="Montserrat Medium" panose="00000600000000000000" pitchFamily="2" charset="0"/>
                <a:ea typeface="Times New Roman" panose="02020603050405020304" pitchFamily="18" charset="0"/>
              </a:rPr>
              <a:t>.2.2.1 Ràng buộc toàn vẹn trên một quan hệ</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1" name="TextBox 10">
            <a:extLst>
              <a:ext uri="{FF2B5EF4-FFF2-40B4-BE49-F238E27FC236}">
                <a16:creationId xmlns:a16="http://schemas.microsoft.com/office/drawing/2014/main" id="{887CF7D0-00E8-6A26-31FA-9B699BFF852F}"/>
              </a:ext>
            </a:extLst>
          </p:cNvPr>
          <p:cNvSpPr txBox="1"/>
          <p:nvPr/>
        </p:nvSpPr>
        <p:spPr>
          <a:xfrm>
            <a:off x="5668574" y="2889872"/>
            <a:ext cx="2958300" cy="584775"/>
          </a:xfrm>
          <a:prstGeom prst="rect">
            <a:avLst/>
          </a:prstGeom>
          <a:noFill/>
        </p:spPr>
        <p:txBody>
          <a:bodyPr wrap="square" rtlCol="0">
            <a:spAutoFit/>
          </a:bodyPr>
          <a:lstStyle/>
          <a:p>
            <a:pPr algn="ctr"/>
            <a:r>
              <a:rPr lang="en-US" sz="1600" dirty="0">
                <a:solidFill>
                  <a:schemeClr val="accent4"/>
                </a:solidFill>
                <a:latin typeface="Montserrat Medium" panose="00000600000000000000" pitchFamily="2" charset="0"/>
                <a:ea typeface="Times New Roman" panose="02020603050405020304" pitchFamily="18" charset="0"/>
              </a:rPr>
              <a:t>3</a:t>
            </a:r>
            <a:r>
              <a:rPr lang="en-US" sz="1600">
                <a:solidFill>
                  <a:schemeClr val="accent4"/>
                </a:solidFill>
                <a:effectLst/>
                <a:latin typeface="Montserrat Medium" panose="00000600000000000000" pitchFamily="2" charset="0"/>
                <a:ea typeface="Times New Roman" panose="02020603050405020304" pitchFamily="18" charset="0"/>
              </a:rPr>
              <a:t>.2.2.</a:t>
            </a:r>
            <a:r>
              <a:rPr lang="vi-VN" sz="1600">
                <a:solidFill>
                  <a:schemeClr val="accent4"/>
                </a:solidFill>
                <a:effectLst/>
                <a:latin typeface="Montserrat Medium" panose="00000600000000000000" pitchFamily="2" charset="0"/>
                <a:ea typeface="Times New Roman" panose="02020603050405020304" pitchFamily="18" charset="0"/>
              </a:rPr>
              <a:t>2</a:t>
            </a:r>
            <a:r>
              <a:rPr lang="en-US" sz="1600">
                <a:solidFill>
                  <a:schemeClr val="accent4"/>
                </a:solidFill>
                <a:effectLst/>
                <a:latin typeface="Montserrat Medium" panose="00000600000000000000" pitchFamily="2" charset="0"/>
                <a:ea typeface="Times New Roman" panose="02020603050405020304" pitchFamily="18" charset="0"/>
              </a:rPr>
              <a:t> Ràng buộc toàn vẹn trên nhiều quan hệ</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6" name="TextBox 5">
            <a:extLst>
              <a:ext uri="{FF2B5EF4-FFF2-40B4-BE49-F238E27FC236}">
                <a16:creationId xmlns:a16="http://schemas.microsoft.com/office/drawing/2014/main" id="{50F9FD29-8593-6E21-F0AF-167ABA93F4E5}"/>
              </a:ext>
            </a:extLst>
          </p:cNvPr>
          <p:cNvSpPr txBox="1"/>
          <p:nvPr/>
        </p:nvSpPr>
        <p:spPr>
          <a:xfrm>
            <a:off x="3529264" y="462185"/>
            <a:ext cx="5614736" cy="1384995"/>
          </a:xfrm>
          <a:prstGeom prst="rect">
            <a:avLst/>
          </a:prstGeom>
          <a:noFill/>
        </p:spPr>
        <p:txBody>
          <a:bodyPr wrap="square" rtlCol="0">
            <a:spAutoFit/>
          </a:bodyPr>
          <a:lstStyle/>
          <a:p>
            <a:r>
              <a:rPr lang="vi-VN" b="1">
                <a:latin typeface="Montserrat Medium" panose="00000600000000000000" pitchFamily="2" charset="0"/>
              </a:rPr>
              <a:t>Ràng buộc miền giá trị:</a:t>
            </a:r>
          </a:p>
          <a:p>
            <a:r>
              <a:rPr lang="en-US">
                <a:latin typeface="Montserrat Medium" panose="00000600000000000000" pitchFamily="2" charset="0"/>
              </a:rPr>
              <a:t>      </a:t>
            </a:r>
            <a:r>
              <a:rPr lang="vi-VN">
                <a:latin typeface="Montserrat Medium" panose="00000600000000000000" pitchFamily="2" charset="0"/>
              </a:rPr>
              <a:t>Ràng buộc miền giá trị:		</a:t>
            </a:r>
          </a:p>
          <a:p>
            <a:r>
              <a:rPr lang="en-US">
                <a:latin typeface="Montserrat Medium" panose="00000600000000000000" pitchFamily="2" charset="0"/>
              </a:rPr>
              <a:t>      </a:t>
            </a:r>
            <a:r>
              <a:rPr lang="vi-VN">
                <a:latin typeface="Montserrat Medium" panose="00000600000000000000" pitchFamily="2" charset="0"/>
              </a:rPr>
              <a:t>Điều kiện: Giới tính của HocSinh chỉ có “Nam” hoặc “Nữ”</a:t>
            </a:r>
          </a:p>
          <a:p>
            <a:r>
              <a:rPr lang="en-US">
                <a:latin typeface="Montserrat Medium" panose="00000600000000000000" pitchFamily="2" charset="0"/>
              </a:rPr>
              <a:t>      </a:t>
            </a:r>
            <a:r>
              <a:rPr lang="vi-VN">
                <a:latin typeface="Montserrat Medium" panose="00000600000000000000" pitchFamily="2" charset="0"/>
              </a:rPr>
              <a:t>Bối cảnh: HocSinh</a:t>
            </a:r>
          </a:p>
          <a:p>
            <a:r>
              <a:rPr lang="en-US">
                <a:latin typeface="Montserrat Medium" panose="00000600000000000000" pitchFamily="2" charset="0"/>
              </a:rPr>
              <a:t>      </a:t>
            </a:r>
            <a:r>
              <a:rPr lang="vi-VN">
                <a:latin typeface="Montserrat Medium" panose="00000600000000000000" pitchFamily="2" charset="0"/>
              </a:rPr>
              <a:t>Biểu diễn: ∀ HocSinh (n.GioiTinh IN{‘Nam,’Nữ})</a:t>
            </a:r>
          </a:p>
          <a:p>
            <a:r>
              <a:rPr lang="en-US">
                <a:latin typeface="Montserrat Medium" panose="00000600000000000000" pitchFamily="2" charset="0"/>
              </a:rPr>
              <a:t>      </a:t>
            </a:r>
            <a:r>
              <a:rPr lang="vi-VN">
                <a:latin typeface="Montserrat Medium" panose="00000600000000000000" pitchFamily="2" charset="0"/>
              </a:rPr>
              <a:t>Bảng tầm ảnh hưởng: </a:t>
            </a:r>
          </a:p>
        </p:txBody>
      </p:sp>
      <p:graphicFrame>
        <p:nvGraphicFramePr>
          <p:cNvPr id="12" name="Table 13">
            <a:extLst>
              <a:ext uri="{FF2B5EF4-FFF2-40B4-BE49-F238E27FC236}">
                <a16:creationId xmlns:a16="http://schemas.microsoft.com/office/drawing/2014/main" id="{09B65241-165A-C873-1510-8764719AADDB}"/>
              </a:ext>
            </a:extLst>
          </p:cNvPr>
          <p:cNvGraphicFramePr>
            <a:graphicFrameLocks noGrp="1"/>
          </p:cNvGraphicFramePr>
          <p:nvPr>
            <p:extLst>
              <p:ext uri="{D42A27DB-BD31-4B8C-83A1-F6EECF244321}">
                <p14:modId xmlns:p14="http://schemas.microsoft.com/office/powerpoint/2010/main" val="1572636101"/>
              </p:ext>
            </p:extLst>
          </p:nvPr>
        </p:nvGraphicFramePr>
        <p:xfrm>
          <a:off x="4235116" y="1997686"/>
          <a:ext cx="4706308" cy="741680"/>
        </p:xfrm>
        <a:graphic>
          <a:graphicData uri="http://schemas.openxmlformats.org/drawingml/2006/table">
            <a:tbl>
              <a:tblPr firstRow="1" bandRow="1">
                <a:tableStyleId>{58C1BB02-D406-4368-8937-EA62EFCC2A8D}</a:tableStyleId>
              </a:tblPr>
              <a:tblGrid>
                <a:gridCol w="1176577">
                  <a:extLst>
                    <a:ext uri="{9D8B030D-6E8A-4147-A177-3AD203B41FA5}">
                      <a16:colId xmlns:a16="http://schemas.microsoft.com/office/drawing/2014/main" val="2870856214"/>
                    </a:ext>
                  </a:extLst>
                </a:gridCol>
                <a:gridCol w="1176577">
                  <a:extLst>
                    <a:ext uri="{9D8B030D-6E8A-4147-A177-3AD203B41FA5}">
                      <a16:colId xmlns:a16="http://schemas.microsoft.com/office/drawing/2014/main" val="537413295"/>
                    </a:ext>
                  </a:extLst>
                </a:gridCol>
                <a:gridCol w="1176577">
                  <a:extLst>
                    <a:ext uri="{9D8B030D-6E8A-4147-A177-3AD203B41FA5}">
                      <a16:colId xmlns:a16="http://schemas.microsoft.com/office/drawing/2014/main" val="492827890"/>
                    </a:ext>
                  </a:extLst>
                </a:gridCol>
                <a:gridCol w="1176577">
                  <a:extLst>
                    <a:ext uri="{9D8B030D-6E8A-4147-A177-3AD203B41FA5}">
                      <a16:colId xmlns:a16="http://schemas.microsoft.com/office/drawing/2014/main" val="2806358501"/>
                    </a:ext>
                  </a:extLst>
                </a:gridCol>
              </a:tblGrid>
              <a:tr h="370840">
                <a:tc>
                  <a:txBody>
                    <a:bodyPr/>
                    <a:lstStyle/>
                    <a:p>
                      <a:pPr algn="ctr"/>
                      <a:r>
                        <a:rPr lang="en-US">
                          <a:latin typeface="Montserrat Medium" panose="00000600000000000000" pitchFamily="2" charset="0"/>
                        </a:rPr>
                        <a:t>R</a:t>
                      </a:r>
                    </a:p>
                  </a:txBody>
                  <a:tcPr/>
                </a:tc>
                <a:tc>
                  <a:txBody>
                    <a:bodyPr/>
                    <a:lstStyle/>
                    <a:p>
                      <a:pPr algn="ctr"/>
                      <a:r>
                        <a:rPr lang="en-US">
                          <a:latin typeface="Montserrat Medium" panose="00000600000000000000" pitchFamily="2" charset="0"/>
                        </a:rPr>
                        <a:t>Thêm</a:t>
                      </a:r>
                    </a:p>
                  </a:txBody>
                  <a:tcPr/>
                </a:tc>
                <a:tc>
                  <a:txBody>
                    <a:bodyPr/>
                    <a:lstStyle/>
                    <a:p>
                      <a:pPr algn="ctr"/>
                      <a:r>
                        <a:rPr lang="en-US">
                          <a:latin typeface="Montserrat Medium" panose="00000600000000000000" pitchFamily="2" charset="0"/>
                        </a:rPr>
                        <a:t>Xóa</a:t>
                      </a:r>
                    </a:p>
                  </a:txBody>
                  <a:tcPr/>
                </a:tc>
                <a:tc>
                  <a:txBody>
                    <a:bodyPr/>
                    <a:lstStyle/>
                    <a:p>
                      <a:pPr algn="ctr"/>
                      <a:r>
                        <a:rPr lang="en-US">
                          <a:latin typeface="Montserrat Medium" panose="00000600000000000000" pitchFamily="2" charset="0"/>
                        </a:rPr>
                        <a:t>Sửa</a:t>
                      </a:r>
                    </a:p>
                  </a:txBody>
                  <a:tcPr/>
                </a:tc>
                <a:extLst>
                  <a:ext uri="{0D108BD9-81ED-4DB2-BD59-A6C34878D82A}">
                    <a16:rowId xmlns:a16="http://schemas.microsoft.com/office/drawing/2014/main" val="793364997"/>
                  </a:ext>
                </a:extLst>
              </a:tr>
              <a:tr h="370840">
                <a:tc>
                  <a:txBody>
                    <a:bodyPr/>
                    <a:lstStyle/>
                    <a:p>
                      <a:pPr algn="ctr"/>
                      <a:r>
                        <a:rPr lang="en-US">
                          <a:latin typeface="Montserrat Medium" panose="00000600000000000000" pitchFamily="2" charset="0"/>
                        </a:rPr>
                        <a:t>HocSinh</a:t>
                      </a:r>
                    </a:p>
                  </a:txBody>
                  <a:tcPr/>
                </a:tc>
                <a:tc>
                  <a:txBody>
                    <a:bodyPr/>
                    <a:lstStyle/>
                    <a:p>
                      <a:pPr algn="ctr"/>
                      <a:r>
                        <a:rPr lang="en-US">
                          <a:latin typeface="Montserrat Medium" panose="00000600000000000000" pitchFamily="2" charset="0"/>
                        </a:rPr>
                        <a:t>+</a:t>
                      </a:r>
                    </a:p>
                  </a:txBody>
                  <a:tcPr/>
                </a:tc>
                <a:tc>
                  <a:txBody>
                    <a:bodyPr/>
                    <a:lstStyle/>
                    <a:p>
                      <a:pPr algn="ctr"/>
                      <a:r>
                        <a:rPr lang="en-US">
                          <a:latin typeface="Montserrat Medium" panose="00000600000000000000" pitchFamily="2" charset="0"/>
                        </a:rPr>
                        <a:t>-</a:t>
                      </a:r>
                    </a:p>
                  </a:txBody>
                  <a:tcPr/>
                </a:tc>
                <a:tc>
                  <a:txBody>
                    <a:bodyPr/>
                    <a:lstStyle/>
                    <a:p>
                      <a:pPr algn="ctr"/>
                      <a:r>
                        <a:rPr lang="en-US">
                          <a:latin typeface="Montserrat Medium" panose="00000600000000000000" pitchFamily="2" charset="0"/>
                        </a:rPr>
                        <a:t>+(GioiTinh)</a:t>
                      </a:r>
                    </a:p>
                  </a:txBody>
                  <a:tcPr/>
                </a:tc>
                <a:extLst>
                  <a:ext uri="{0D108BD9-81ED-4DB2-BD59-A6C34878D82A}">
                    <a16:rowId xmlns:a16="http://schemas.microsoft.com/office/drawing/2014/main" val="3462371997"/>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3E4E5-0129-2974-B710-BA90E7BE529E}"/>
                  </a:ext>
                </a:extLst>
              </p:cNvPr>
              <p:cNvSpPr txBox="1"/>
              <p:nvPr/>
            </p:nvSpPr>
            <p:spPr>
              <a:xfrm>
                <a:off x="0" y="2368526"/>
                <a:ext cx="4115131" cy="2982355"/>
              </a:xfrm>
              <a:prstGeom prst="rect">
                <a:avLst/>
              </a:prstGeom>
              <a:noFill/>
            </p:spPr>
            <p:txBody>
              <a:bodyPr wrap="square" rtlCol="0">
                <a:spAutoFit/>
              </a:bodyPr>
              <a:lstStyle/>
              <a:p>
                <a:pPr marL="0" marR="0">
                  <a:lnSpc>
                    <a:spcPct val="130000"/>
                  </a:lnSpc>
                  <a:spcBef>
                    <a:spcPts val="0"/>
                  </a:spcBef>
                  <a:spcAft>
                    <a:spcPts val="0"/>
                  </a:spcAft>
                  <a:tabLst>
                    <a:tab pos="457200" algn="l"/>
                  </a:tabLst>
                </a:pPr>
                <a:r>
                  <a:rPr lang="en-US" b="1">
                    <a:effectLst/>
                    <a:latin typeface="Montserrat Medium" panose="00000600000000000000" pitchFamily="2" charset="0"/>
                    <a:ea typeface="Times New Roman" panose="02020603050405020304" pitchFamily="18" charset="0"/>
                  </a:rPr>
                  <a:t>Ràng buộc liên thuộc tính liên quan hệ:</a:t>
                </a:r>
                <a:endParaRPr lang="en-US">
                  <a:effectLst/>
                  <a:latin typeface="Montserrat Medium" panose="00000600000000000000" pitchFamily="2" charset="0"/>
                  <a:ea typeface="Times New Roman" panose="02020603050405020304" pitchFamily="18" charset="0"/>
                </a:endParaRPr>
              </a:p>
              <a:p>
                <a:pPr marL="0" marR="0">
                  <a:lnSpc>
                    <a:spcPct val="130000"/>
                  </a:lnSpc>
                  <a:spcBef>
                    <a:spcPts val="0"/>
                  </a:spcBef>
                  <a:spcAft>
                    <a:spcPts val="0"/>
                  </a:spcAft>
                  <a:tabLst>
                    <a:tab pos="457200" algn="l"/>
                  </a:tabLst>
                </a:pPr>
                <a:r>
                  <a:rPr lang="en-US" b="1">
                    <a:effectLst/>
                    <a:latin typeface="Montserrat Medium" panose="00000600000000000000" pitchFamily="2" charset="0"/>
                    <a:ea typeface="Times New Roman" panose="02020603050405020304" pitchFamily="18" charset="0"/>
                  </a:rPr>
                  <a:t>Ràng buộc liên bộ liên quan hệ:</a:t>
                </a:r>
                <a:endParaRPr lang="en-US">
                  <a:effectLst/>
                  <a:latin typeface="Montserrat Medium" panose="00000600000000000000" pitchFamily="2" charset="0"/>
                  <a:ea typeface="Times New Roman" panose="02020603050405020304" pitchFamily="18" charset="0"/>
                </a:endParaRPr>
              </a:p>
              <a:p>
                <a:pPr marL="342900" marR="0" lvl="0" indent="-342900" algn="just">
                  <a:lnSpc>
                    <a:spcPct val="130000"/>
                  </a:lnSpc>
                  <a:spcBef>
                    <a:spcPts val="600"/>
                  </a:spcBef>
                  <a:spcAft>
                    <a:spcPts val="0"/>
                  </a:spcAft>
                  <a:buFont typeface="Courier New" panose="02070309020205020404" pitchFamily="49" charset="0"/>
                  <a:buChar char="o"/>
                  <a:tabLst>
                    <a:tab pos="457200" algn="l"/>
                  </a:tabLst>
                </a:pPr>
                <a:r>
                  <a:rPr lang="en-US">
                    <a:effectLst/>
                    <a:latin typeface="Montserrat Medium" panose="00000600000000000000" pitchFamily="2" charset="0"/>
                    <a:ea typeface="Calibri" panose="020F0502020204030204" pitchFamily="34" charset="0"/>
                  </a:rPr>
                  <a:t>Ràng buộc liên bộ liên quan hệ</a:t>
                </a:r>
              </a:p>
              <a:p>
                <a:pPr marL="0" marR="0">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Mỗi </a:t>
                </a:r>
                <a:r>
                  <a:rPr lang="vi-VN">
                    <a:effectLst/>
                    <a:latin typeface="Montserrat Medium" panose="00000600000000000000" pitchFamily="2" charset="0"/>
                    <a:ea typeface="Times New Roman" panose="02020603050405020304" pitchFamily="18" charset="0"/>
                  </a:rPr>
                  <a:t>Giáo viên</a:t>
                </a:r>
                <a:r>
                  <a:rPr lang="en-US">
                    <a:effectLst/>
                    <a:latin typeface="Montserrat Medium" panose="00000600000000000000" pitchFamily="2" charset="0"/>
                    <a:ea typeface="Times New Roman" panose="02020603050405020304" pitchFamily="18" charset="0"/>
                  </a:rPr>
                  <a:t> phải </a:t>
                </a:r>
                <a:r>
                  <a:rPr lang="vi-VN">
                    <a:effectLst/>
                    <a:latin typeface="Montserrat Medium" panose="00000600000000000000" pitchFamily="2" charset="0"/>
                    <a:ea typeface="Times New Roman" panose="02020603050405020304" pitchFamily="18" charset="0"/>
                  </a:rPr>
                  <a:t>giảng dạy</a:t>
                </a:r>
                <a:r>
                  <a:rPr lang="en-US">
                    <a:effectLst/>
                    <a:latin typeface="Montserrat Medium" panose="00000600000000000000" pitchFamily="2" charset="0"/>
                    <a:ea typeface="Times New Roman" panose="02020603050405020304" pitchFamily="18" charset="0"/>
                  </a:rPr>
                  <a:t> ít nhất một</a:t>
                </a:r>
                <a:r>
                  <a:rPr lang="vi-VN">
                    <a:effectLst/>
                    <a:latin typeface="Montserrat Medium" panose="00000600000000000000" pitchFamily="2" charset="0"/>
                    <a:ea typeface="Times New Roman" panose="02020603050405020304" pitchFamily="18" charset="0"/>
                  </a:rPr>
                  <a:t> lớp học</a:t>
                </a:r>
                <a:endParaRPr lang="en-US">
                  <a:effectLst/>
                  <a:latin typeface="Montserrat Medium" panose="00000600000000000000" pitchFamily="2" charset="0"/>
                  <a:ea typeface="Times New Roman" panose="02020603050405020304" pitchFamily="18" charset="0"/>
                </a:endParaRPr>
              </a:p>
              <a:p>
                <a:pPr marL="0" marR="0">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Bối cảnh: Gi</a:t>
                </a:r>
                <a:r>
                  <a:rPr lang="vi-VN">
                    <a:effectLst/>
                    <a:latin typeface="Montserrat Medium" panose="00000600000000000000" pitchFamily="2" charset="0"/>
                    <a:ea typeface="Times New Roman" panose="02020603050405020304" pitchFamily="18" charset="0"/>
                  </a:rPr>
                  <a:t>aoVien, LopHoc</a:t>
                </a:r>
                <a:endParaRPr lang="en-US">
                  <a:effectLst/>
                  <a:latin typeface="Montserrat Medium" panose="00000600000000000000" pitchFamily="2" charset="0"/>
                  <a:ea typeface="Times New Roman" panose="02020603050405020304" pitchFamily="18" charset="0"/>
                </a:endParaRPr>
              </a:p>
              <a:p>
                <a:pPr marL="0" marR="0">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Biểu diễn: </a:t>
                </a:r>
                <a14:m>
                  <m:oMath xmlns:m="http://schemas.openxmlformats.org/officeDocument/2006/math">
                    <m:r>
                      <a:rPr lang="vi-VN" i="1">
                        <a:effectLst/>
                        <a:latin typeface="Cambria Math" panose="02040503050406030204" pitchFamily="18" charset="0"/>
                        <a:ea typeface="Times New Roman" panose="02020603050405020304" pitchFamily="18" charset="0"/>
                      </a:rPr>
                      <m:t>∀</m:t>
                    </m:r>
                  </m:oMath>
                </a14:m>
                <a:r>
                  <a:rPr lang="vi-VN">
                    <a:effectLst/>
                    <a:latin typeface="Montserrat Medium" panose="00000600000000000000" pitchFamily="2" charset="0"/>
                    <a:ea typeface="Times New Roman" panose="02020603050405020304" pitchFamily="18" charset="0"/>
                  </a:rPr>
                  <a:t> p </a:t>
                </a:r>
                <a14:m>
                  <m:oMath xmlns:m="http://schemas.openxmlformats.org/officeDocument/2006/math">
                    <m:r>
                      <a:rPr lang="vi-VN" i="1">
                        <a:effectLst/>
                        <a:latin typeface="Cambria Math" panose="02040503050406030204" pitchFamily="18" charset="0"/>
                        <a:ea typeface="Times New Roman" panose="02020603050405020304" pitchFamily="18" charset="0"/>
                      </a:rPr>
                      <m:t>∈</m:t>
                    </m:r>
                  </m:oMath>
                </a14:m>
                <a:r>
                  <a:rPr lang="vi-VN">
                    <a:effectLst/>
                    <a:latin typeface="Montserrat Medium" panose="00000600000000000000" pitchFamily="2" charset="0"/>
                    <a:ea typeface="Times New Roman" panose="02020603050405020304" pitchFamily="18" charset="0"/>
                  </a:rPr>
                  <a:t> GiaoVien, </a:t>
                </a:r>
                <a14:m>
                  <m:oMath xmlns:m="http://schemas.openxmlformats.org/officeDocument/2006/math">
                    <m:r>
                      <a:rPr lang="vi-VN" i="1">
                        <a:effectLst/>
                        <a:latin typeface="Cambria Math" panose="02040503050406030204" pitchFamily="18" charset="0"/>
                        <a:ea typeface="Times New Roman" panose="02020603050405020304" pitchFamily="18" charset="0"/>
                      </a:rPr>
                      <m:t>∃</m:t>
                    </m:r>
                  </m:oMath>
                </a14:m>
                <a:r>
                  <a:rPr lang="vi-VN">
                    <a:effectLst/>
                    <a:latin typeface="Montserrat Medium" panose="00000600000000000000" pitchFamily="2" charset="0"/>
                    <a:ea typeface="Times New Roman" panose="02020603050405020304" pitchFamily="18" charset="0"/>
                  </a:rPr>
                  <a:t> d </a:t>
                </a:r>
                <a14:m>
                  <m:oMath xmlns:m="http://schemas.openxmlformats.org/officeDocument/2006/math">
                    <m:r>
                      <a:rPr lang="vi-VN" i="1">
                        <a:effectLst/>
                        <a:latin typeface="Cambria Math" panose="02040503050406030204" pitchFamily="18" charset="0"/>
                        <a:ea typeface="Times New Roman" panose="02020603050405020304" pitchFamily="18" charset="0"/>
                      </a:rPr>
                      <m:t>∈</m:t>
                    </m:r>
                  </m:oMath>
                </a14:m>
                <a:r>
                  <a:rPr lang="vi-VN">
                    <a:effectLst/>
                    <a:latin typeface="Montserrat Medium" panose="00000600000000000000" pitchFamily="2" charset="0"/>
                    <a:ea typeface="Times New Roman" panose="02020603050405020304" pitchFamily="18" charset="0"/>
                  </a:rPr>
                  <a:t> LopHoc: p.MaGV = d.MaGV</a:t>
                </a:r>
                <a:endParaRPr lang="en-US">
                  <a:effectLst/>
                  <a:latin typeface="Montserrat Medium" panose="00000600000000000000" pitchFamily="2" charset="0"/>
                  <a:ea typeface="Times New Roman" panose="02020603050405020304" pitchFamily="18" charset="0"/>
                </a:endParaRPr>
              </a:p>
              <a:p>
                <a:pPr marL="342900" marR="0" lvl="0" indent="-342900" algn="just">
                  <a:lnSpc>
                    <a:spcPct val="130000"/>
                  </a:lnSpc>
                  <a:spcBef>
                    <a:spcPts val="600"/>
                  </a:spcBef>
                  <a:spcAft>
                    <a:spcPts val="0"/>
                  </a:spcAft>
                  <a:buFont typeface="Courier New" panose="02070309020205020404" pitchFamily="49" charset="0"/>
                  <a:buChar char="o"/>
                  <a:tabLst>
                    <a:tab pos="457200" algn="l"/>
                  </a:tabLst>
                </a:pPr>
                <a:r>
                  <a:rPr lang="en-US">
                    <a:effectLst/>
                    <a:latin typeface="Montserrat Medium" panose="00000600000000000000" pitchFamily="2" charset="0"/>
                    <a:ea typeface="Calibri" panose="020F0502020204030204" pitchFamily="34" charset="0"/>
                  </a:rPr>
                  <a:t>Bảng tầm ảnh hưởng: </a:t>
                </a:r>
              </a:p>
              <a:p>
                <a:endParaRPr lang="en-US"/>
              </a:p>
            </p:txBody>
          </p:sp>
        </mc:Choice>
        <mc:Fallback xmlns="">
          <p:sp>
            <p:nvSpPr>
              <p:cNvPr id="14" name="TextBox 13">
                <a:extLst>
                  <a:ext uri="{FF2B5EF4-FFF2-40B4-BE49-F238E27FC236}">
                    <a16:creationId xmlns:a16="http://schemas.microsoft.com/office/drawing/2014/main" id="{03A3E4E5-0129-2974-B710-BA90E7BE529E}"/>
                  </a:ext>
                </a:extLst>
              </p:cNvPr>
              <p:cNvSpPr txBox="1">
                <a:spLocks noRot="1" noChangeAspect="1" noMove="1" noResize="1" noEditPoints="1" noAdjustHandles="1" noChangeArrowheads="1" noChangeShapeType="1" noTextEdit="1"/>
              </p:cNvSpPr>
              <p:nvPr/>
            </p:nvSpPr>
            <p:spPr>
              <a:xfrm>
                <a:off x="0" y="2368526"/>
                <a:ext cx="4115131" cy="2982355"/>
              </a:xfrm>
              <a:prstGeom prst="rect">
                <a:avLst/>
              </a:prstGeom>
              <a:blipFill>
                <a:blip r:embed="rId3"/>
                <a:stretch>
                  <a:fillRect l="-444"/>
                </a:stretch>
              </a:blipFill>
            </p:spPr>
            <p:txBody>
              <a:bodyPr/>
              <a:lstStyle/>
              <a:p>
                <a:r>
                  <a:rPr lang="en-US">
                    <a:noFill/>
                  </a:rPr>
                  <a:t> </a:t>
                </a:r>
              </a:p>
            </p:txBody>
          </p:sp>
        </mc:Fallback>
      </mc:AlternateContent>
      <p:graphicFrame>
        <p:nvGraphicFramePr>
          <p:cNvPr id="15" name="Table 15">
            <a:extLst>
              <a:ext uri="{FF2B5EF4-FFF2-40B4-BE49-F238E27FC236}">
                <a16:creationId xmlns:a16="http://schemas.microsoft.com/office/drawing/2014/main" id="{65F37A99-8436-F3B7-3286-EF8647DF04B0}"/>
              </a:ext>
            </a:extLst>
          </p:cNvPr>
          <p:cNvGraphicFramePr>
            <a:graphicFrameLocks noGrp="1"/>
          </p:cNvGraphicFramePr>
          <p:nvPr>
            <p:extLst>
              <p:ext uri="{D42A27DB-BD31-4B8C-83A1-F6EECF244321}">
                <p14:modId xmlns:p14="http://schemas.microsoft.com/office/powerpoint/2010/main" val="1783299651"/>
              </p:ext>
            </p:extLst>
          </p:nvPr>
        </p:nvGraphicFramePr>
        <p:xfrm>
          <a:off x="4235116" y="3724944"/>
          <a:ext cx="4706308" cy="1112520"/>
        </p:xfrm>
        <a:graphic>
          <a:graphicData uri="http://schemas.openxmlformats.org/drawingml/2006/table">
            <a:tbl>
              <a:tblPr firstRow="1" bandRow="1">
                <a:tableStyleId>{58C1BB02-D406-4368-8937-EA62EFCC2A8D}</a:tableStyleId>
              </a:tblPr>
              <a:tblGrid>
                <a:gridCol w="1176577">
                  <a:extLst>
                    <a:ext uri="{9D8B030D-6E8A-4147-A177-3AD203B41FA5}">
                      <a16:colId xmlns:a16="http://schemas.microsoft.com/office/drawing/2014/main" val="1452045111"/>
                    </a:ext>
                  </a:extLst>
                </a:gridCol>
                <a:gridCol w="1176577">
                  <a:extLst>
                    <a:ext uri="{9D8B030D-6E8A-4147-A177-3AD203B41FA5}">
                      <a16:colId xmlns:a16="http://schemas.microsoft.com/office/drawing/2014/main" val="507367353"/>
                    </a:ext>
                  </a:extLst>
                </a:gridCol>
                <a:gridCol w="1176577">
                  <a:extLst>
                    <a:ext uri="{9D8B030D-6E8A-4147-A177-3AD203B41FA5}">
                      <a16:colId xmlns:a16="http://schemas.microsoft.com/office/drawing/2014/main" val="611361246"/>
                    </a:ext>
                  </a:extLst>
                </a:gridCol>
                <a:gridCol w="1176577">
                  <a:extLst>
                    <a:ext uri="{9D8B030D-6E8A-4147-A177-3AD203B41FA5}">
                      <a16:colId xmlns:a16="http://schemas.microsoft.com/office/drawing/2014/main" val="1056881534"/>
                    </a:ext>
                  </a:extLst>
                </a:gridCol>
              </a:tblGrid>
              <a:tr h="370840">
                <a:tc>
                  <a:txBody>
                    <a:bodyPr/>
                    <a:lstStyle/>
                    <a:p>
                      <a:pPr algn="ctr"/>
                      <a:r>
                        <a:rPr lang="en-US">
                          <a:latin typeface="Montserrat Medium" panose="00000600000000000000" pitchFamily="2" charset="0"/>
                        </a:rPr>
                        <a:t>R</a:t>
                      </a:r>
                    </a:p>
                  </a:txBody>
                  <a:tcPr/>
                </a:tc>
                <a:tc>
                  <a:txBody>
                    <a:bodyPr/>
                    <a:lstStyle/>
                    <a:p>
                      <a:pPr algn="ctr"/>
                      <a:r>
                        <a:rPr lang="en-US">
                          <a:latin typeface="Montserrat Medium" panose="00000600000000000000" pitchFamily="2" charset="0"/>
                        </a:rPr>
                        <a:t>Thêm</a:t>
                      </a:r>
                    </a:p>
                  </a:txBody>
                  <a:tcPr/>
                </a:tc>
                <a:tc>
                  <a:txBody>
                    <a:bodyPr/>
                    <a:lstStyle/>
                    <a:p>
                      <a:pPr algn="ctr"/>
                      <a:r>
                        <a:rPr lang="en-US">
                          <a:latin typeface="Montserrat Medium" panose="00000600000000000000" pitchFamily="2" charset="0"/>
                        </a:rPr>
                        <a:t>Xóa</a:t>
                      </a:r>
                    </a:p>
                  </a:txBody>
                  <a:tcPr/>
                </a:tc>
                <a:tc>
                  <a:txBody>
                    <a:bodyPr/>
                    <a:lstStyle/>
                    <a:p>
                      <a:pPr algn="ctr"/>
                      <a:r>
                        <a:rPr lang="en-US">
                          <a:latin typeface="Montserrat Medium" panose="00000600000000000000" pitchFamily="2" charset="0"/>
                        </a:rPr>
                        <a:t>Sửa</a:t>
                      </a:r>
                    </a:p>
                  </a:txBody>
                  <a:tcPr/>
                </a:tc>
                <a:extLst>
                  <a:ext uri="{0D108BD9-81ED-4DB2-BD59-A6C34878D82A}">
                    <a16:rowId xmlns:a16="http://schemas.microsoft.com/office/drawing/2014/main" val="3022800532"/>
                  </a:ext>
                </a:extLst>
              </a:tr>
              <a:tr h="370840">
                <a:tc>
                  <a:txBody>
                    <a:bodyPr/>
                    <a:lstStyle/>
                    <a:p>
                      <a:pPr algn="ctr"/>
                      <a:r>
                        <a:rPr lang="en-US">
                          <a:latin typeface="Montserrat Medium" panose="00000600000000000000" pitchFamily="2" charset="0"/>
                        </a:rPr>
                        <a:t>GiaoVien</a:t>
                      </a:r>
                    </a:p>
                  </a:txBody>
                  <a:tcPr/>
                </a:tc>
                <a:tc>
                  <a:txBody>
                    <a:bodyPr/>
                    <a:lstStyle/>
                    <a:p>
                      <a:pPr algn="ctr"/>
                      <a:r>
                        <a:rPr lang="en-US">
                          <a:latin typeface="Montserrat Medium" panose="00000600000000000000" pitchFamily="2" charset="0"/>
                        </a:rPr>
                        <a:t>+</a:t>
                      </a:r>
                    </a:p>
                  </a:txBody>
                  <a:tcPr/>
                </a:tc>
                <a:tc>
                  <a:txBody>
                    <a:bodyPr/>
                    <a:lstStyle/>
                    <a:p>
                      <a:pPr algn="ctr"/>
                      <a:r>
                        <a:rPr lang="en-US">
                          <a:latin typeface="Montserrat Medium" panose="00000600000000000000" pitchFamily="2" charset="0"/>
                        </a:rPr>
                        <a:t>-</a:t>
                      </a:r>
                    </a:p>
                  </a:txBody>
                  <a:tcPr/>
                </a:tc>
                <a:tc>
                  <a:txBody>
                    <a:bodyPr/>
                    <a:lstStyle/>
                    <a:p>
                      <a:pPr algn="ctr"/>
                      <a:r>
                        <a:rPr lang="en-US">
                          <a:latin typeface="Montserrat Medium" panose="00000600000000000000" pitchFamily="2" charset="0"/>
                        </a:rPr>
                        <a:t>+(MaGV)</a:t>
                      </a:r>
                    </a:p>
                  </a:txBody>
                  <a:tcPr/>
                </a:tc>
                <a:extLst>
                  <a:ext uri="{0D108BD9-81ED-4DB2-BD59-A6C34878D82A}">
                    <a16:rowId xmlns:a16="http://schemas.microsoft.com/office/drawing/2014/main" val="2105574290"/>
                  </a:ext>
                </a:extLst>
              </a:tr>
              <a:tr h="370840">
                <a:tc>
                  <a:txBody>
                    <a:bodyPr/>
                    <a:lstStyle/>
                    <a:p>
                      <a:pPr algn="ctr"/>
                      <a:r>
                        <a:rPr lang="en-US">
                          <a:latin typeface="Montserrat Medium" panose="00000600000000000000" pitchFamily="2" charset="0"/>
                        </a:rPr>
                        <a:t>LopHoc</a:t>
                      </a:r>
                    </a:p>
                  </a:txBody>
                  <a:tcPr/>
                </a:tc>
                <a:tc>
                  <a:txBody>
                    <a:bodyPr/>
                    <a:lstStyle/>
                    <a:p>
                      <a:pPr algn="ctr"/>
                      <a:r>
                        <a:rPr lang="en-US">
                          <a:latin typeface="Montserrat Medium" panose="00000600000000000000" pitchFamily="2" charset="0"/>
                        </a:rPr>
                        <a:t>-</a:t>
                      </a:r>
                    </a:p>
                  </a:txBody>
                  <a:tcPr/>
                </a:tc>
                <a:tc>
                  <a:txBody>
                    <a:bodyPr/>
                    <a:lstStyle/>
                    <a:p>
                      <a:pPr algn="ctr"/>
                      <a:r>
                        <a:rPr lang="en-US">
                          <a:latin typeface="Montserrat Medium" panose="00000600000000000000" pitchFamily="2" charset="0"/>
                        </a:rPr>
                        <a:t>-</a:t>
                      </a:r>
                    </a:p>
                  </a:txBody>
                  <a:tcPr/>
                </a:tc>
                <a:tc>
                  <a:txBody>
                    <a:bodyPr/>
                    <a:lstStyle/>
                    <a:p>
                      <a:pPr algn="ctr"/>
                      <a:r>
                        <a:rPr lang="en-US">
                          <a:latin typeface="Montserrat Medium" panose="00000600000000000000" pitchFamily="2" charset="0"/>
                        </a:rPr>
                        <a:t>+(MaGV)</a:t>
                      </a:r>
                    </a:p>
                  </a:txBody>
                  <a:tcPr/>
                </a:tc>
                <a:extLst>
                  <a:ext uri="{0D108BD9-81ED-4DB2-BD59-A6C34878D82A}">
                    <a16:rowId xmlns:a16="http://schemas.microsoft.com/office/drawing/2014/main" val="205939936"/>
                  </a:ext>
                </a:extLst>
              </a:tr>
            </a:tbl>
          </a:graphicData>
        </a:graphic>
      </p:graphicFrame>
    </p:spTree>
    <p:extLst>
      <p:ext uri="{BB962C8B-B14F-4D97-AF65-F5344CB8AC3E}">
        <p14:creationId xmlns:p14="http://schemas.microsoft.com/office/powerpoint/2010/main" val="57521445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44821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3</a:t>
            </a:r>
            <a:r>
              <a:rPr lang="vi-VN" sz="3000"/>
              <a:t>.3 </a:t>
            </a:r>
            <a:r>
              <a:rPr lang="en-US" sz="3000"/>
              <a:t>THIẾT KẾ GIAO DIỆN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Chức năng đăng nhập</a:t>
            </a:r>
            <a:endParaRPr lang="vi-VN" sz="1800" dirty="0">
              <a:solidFill>
                <a:schemeClr val="accent4">
                  <a:lumMod val="75000"/>
                </a:schemeClr>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17F818E4-15BF-D58F-544D-CD8EA1514CC4}"/>
              </a:ext>
            </a:extLst>
          </p:cNvPr>
          <p:cNvPicPr>
            <a:picLocks noChangeAspect="1"/>
          </p:cNvPicPr>
          <p:nvPr/>
        </p:nvPicPr>
        <p:blipFill>
          <a:blip r:embed="rId3"/>
          <a:stretch>
            <a:fillRect/>
          </a:stretch>
        </p:blipFill>
        <p:spPr>
          <a:xfrm>
            <a:off x="1601787" y="1217575"/>
            <a:ext cx="5940425" cy="3311525"/>
          </a:xfrm>
          <a:prstGeom prst="rect">
            <a:avLst/>
          </a:prstGeom>
        </p:spPr>
      </p:pic>
    </p:spTree>
    <p:extLst>
      <p:ext uri="{BB962C8B-B14F-4D97-AF65-F5344CB8AC3E}">
        <p14:creationId xmlns:p14="http://schemas.microsoft.com/office/powerpoint/2010/main" val="24457027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44821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3</a:t>
            </a:r>
            <a:r>
              <a:rPr lang="vi-VN" sz="3000"/>
              <a:t>.3 </a:t>
            </a:r>
            <a:r>
              <a:rPr lang="en-US" sz="3000"/>
              <a:t>THIẾT KẾ GIAO DIỆN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Chức năng đăng ký</a:t>
            </a:r>
            <a:endParaRPr lang="vi-VN" sz="1800" dirty="0">
              <a:solidFill>
                <a:schemeClr val="accent4">
                  <a:lumMod val="75000"/>
                </a:schemeClr>
              </a:solidFill>
            </a:endParaRPr>
          </a:p>
        </p:txBody>
      </p:sp>
      <p:pic>
        <p:nvPicPr>
          <p:cNvPr id="2" name="Picture 1" descr="Graphical user interface, Teams&#10;&#10;Description automatically generated">
            <a:extLst>
              <a:ext uri="{FF2B5EF4-FFF2-40B4-BE49-F238E27FC236}">
                <a16:creationId xmlns:a16="http://schemas.microsoft.com/office/drawing/2014/main" id="{DEA531C2-832C-694C-2A37-D2DE80CBB40F}"/>
              </a:ext>
            </a:extLst>
          </p:cNvPr>
          <p:cNvPicPr>
            <a:picLocks noChangeAspect="1"/>
          </p:cNvPicPr>
          <p:nvPr/>
        </p:nvPicPr>
        <p:blipFill>
          <a:blip r:embed="rId3"/>
          <a:stretch>
            <a:fillRect/>
          </a:stretch>
        </p:blipFill>
        <p:spPr>
          <a:xfrm>
            <a:off x="1601787" y="1217575"/>
            <a:ext cx="5940425" cy="3298190"/>
          </a:xfrm>
          <a:prstGeom prst="rect">
            <a:avLst/>
          </a:prstGeom>
        </p:spPr>
      </p:pic>
    </p:spTree>
    <p:extLst>
      <p:ext uri="{BB962C8B-B14F-4D97-AF65-F5344CB8AC3E}">
        <p14:creationId xmlns:p14="http://schemas.microsoft.com/office/powerpoint/2010/main" val="40465115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44821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3</a:t>
            </a:r>
            <a:r>
              <a:rPr lang="vi-VN" sz="3000"/>
              <a:t>.3 </a:t>
            </a:r>
            <a:r>
              <a:rPr lang="en-US" sz="3000"/>
              <a:t>THIẾT KẾ GIAO DIỆN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Chức năng xem điểm</a:t>
            </a:r>
            <a:endParaRPr lang="vi-VN" sz="1800" dirty="0">
              <a:solidFill>
                <a:schemeClr val="accent4">
                  <a:lumMod val="75000"/>
                </a:schemeClr>
              </a:solidFill>
            </a:endParaRPr>
          </a:p>
        </p:txBody>
      </p:sp>
      <p:pic>
        <p:nvPicPr>
          <p:cNvPr id="2" name="Picture 1" descr="Graphical user interface, application&#10;&#10;Description automatically generated">
            <a:extLst>
              <a:ext uri="{FF2B5EF4-FFF2-40B4-BE49-F238E27FC236}">
                <a16:creationId xmlns:a16="http://schemas.microsoft.com/office/drawing/2014/main" id="{81172E8D-2007-4DE0-AAC5-BAFA2E8C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2127" y="917057"/>
            <a:ext cx="5579745" cy="4063365"/>
          </a:xfrm>
          <a:prstGeom prst="rect">
            <a:avLst/>
          </a:prstGeom>
          <a:noFill/>
          <a:ln>
            <a:noFill/>
          </a:ln>
        </p:spPr>
      </p:pic>
    </p:spTree>
    <p:extLst>
      <p:ext uri="{BB962C8B-B14F-4D97-AF65-F5344CB8AC3E}">
        <p14:creationId xmlns:p14="http://schemas.microsoft.com/office/powerpoint/2010/main" val="18243824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44821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3</a:t>
            </a:r>
            <a:r>
              <a:rPr lang="vi-VN" sz="3000"/>
              <a:t>.3 </a:t>
            </a:r>
            <a:r>
              <a:rPr lang="en-US" sz="3000"/>
              <a:t>THIẾT KẾ GIAO DIỆN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420531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Chức năng cập nhật thông tin</a:t>
            </a:r>
            <a:endParaRPr lang="vi-VN" sz="1800" dirty="0">
              <a:solidFill>
                <a:schemeClr val="accent4">
                  <a:lumMod val="75000"/>
                </a:schemeClr>
              </a:solidFill>
            </a:endParaRPr>
          </a:p>
        </p:txBody>
      </p:sp>
      <p:pic>
        <p:nvPicPr>
          <p:cNvPr id="2" name="Picture 1" descr="Graphical user interface, application, email&#10;&#10;Description automatically generated">
            <a:extLst>
              <a:ext uri="{FF2B5EF4-FFF2-40B4-BE49-F238E27FC236}">
                <a16:creationId xmlns:a16="http://schemas.microsoft.com/office/drawing/2014/main" id="{6CCC929E-2E56-4D5B-4466-B156A131F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4116" y="955935"/>
            <a:ext cx="5035768" cy="4054633"/>
          </a:xfrm>
          <a:prstGeom prst="rect">
            <a:avLst/>
          </a:prstGeom>
          <a:noFill/>
          <a:ln>
            <a:noFill/>
          </a:ln>
        </p:spPr>
      </p:pic>
    </p:spTree>
    <p:extLst>
      <p:ext uri="{BB962C8B-B14F-4D97-AF65-F5344CB8AC3E}">
        <p14:creationId xmlns:p14="http://schemas.microsoft.com/office/powerpoint/2010/main" val="289885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908534" y="134112"/>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3</a:t>
            </a:r>
            <a:r>
              <a:rPr lang="vi-VN" sz="3000"/>
              <a:t>.4 </a:t>
            </a:r>
            <a:r>
              <a:rPr lang="vi-VN" sz="3000" dirty="0"/>
              <a:t>SƠ ĐỒ LỚP </a:t>
            </a:r>
            <a:r>
              <a:rPr lang="vi-VN" sz="3000"/>
              <a:t>MỨC </a:t>
            </a:r>
            <a:r>
              <a:rPr lang="en-US" sz="3000"/>
              <a:t>THIẾT KẾ</a:t>
            </a:r>
            <a:endParaRPr sz="3000" dirty="0"/>
          </a:p>
        </p:txBody>
      </p:sp>
      <p:pic>
        <p:nvPicPr>
          <p:cNvPr id="2" name="Picture 1" descr="Diagram&#10;&#10;Description automatically generated">
            <a:extLst>
              <a:ext uri="{FF2B5EF4-FFF2-40B4-BE49-F238E27FC236}">
                <a16:creationId xmlns:a16="http://schemas.microsoft.com/office/drawing/2014/main" id="{B07F3CAB-C89C-0F74-E6C0-4D537DA1EDC0}"/>
              </a:ext>
            </a:extLst>
          </p:cNvPr>
          <p:cNvPicPr>
            <a:picLocks noChangeAspect="1"/>
          </p:cNvPicPr>
          <p:nvPr/>
        </p:nvPicPr>
        <p:blipFill>
          <a:blip r:embed="rId3"/>
          <a:stretch>
            <a:fillRect/>
          </a:stretch>
        </p:blipFill>
        <p:spPr>
          <a:xfrm>
            <a:off x="1601787" y="1111567"/>
            <a:ext cx="5940425" cy="2920365"/>
          </a:xfrm>
          <a:prstGeom prst="rect">
            <a:avLst/>
          </a:prstGeom>
        </p:spPr>
      </p:pic>
    </p:spTree>
    <p:extLst>
      <p:ext uri="{BB962C8B-B14F-4D97-AF65-F5344CB8AC3E}">
        <p14:creationId xmlns:p14="http://schemas.microsoft.com/office/powerpoint/2010/main" val="299205656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349596" y="655019"/>
            <a:ext cx="783989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a:t>
            </a:r>
            <a:r>
              <a:rPr lang="en-US" sz="1800">
                <a:solidFill>
                  <a:schemeClr val="accent4">
                    <a:lumMod val="75000"/>
                  </a:schemeClr>
                </a:solidFill>
              </a:rPr>
              <a:t>1</a:t>
            </a:r>
            <a:r>
              <a:rPr lang="vi-VN" sz="1800">
                <a:solidFill>
                  <a:schemeClr val="accent4">
                    <a:lumMod val="75000"/>
                  </a:schemeClr>
                </a:solidFill>
              </a:rPr>
              <a:t> </a:t>
            </a:r>
            <a:r>
              <a:rPr lang="en-US" sz="1800">
                <a:solidFill>
                  <a:schemeClr val="accent4">
                    <a:lumMod val="75000"/>
                  </a:schemeClr>
                </a:solidFill>
              </a:rPr>
              <a:t>Xây dựng mô hình ở lớp mức thiết kế theo mô hình 3 lớp</a:t>
            </a:r>
            <a:endParaRPr lang="vi-VN" sz="1800" dirty="0">
              <a:solidFill>
                <a:schemeClr val="accent4">
                  <a:lumMod val="75000"/>
                </a:schemeClr>
              </a:solidFill>
            </a:endParaRPr>
          </a:p>
        </p:txBody>
      </p:sp>
      <p:sp>
        <p:nvSpPr>
          <p:cNvPr id="7" name="TextBox 6">
            <a:extLst>
              <a:ext uri="{FF2B5EF4-FFF2-40B4-BE49-F238E27FC236}">
                <a16:creationId xmlns:a16="http://schemas.microsoft.com/office/drawing/2014/main" id="{6E8B4735-DF9A-1963-4ED1-F9C237F46DD4}"/>
              </a:ext>
            </a:extLst>
          </p:cNvPr>
          <p:cNvSpPr txBox="1"/>
          <p:nvPr/>
        </p:nvSpPr>
        <p:spPr>
          <a:xfrm>
            <a:off x="349595" y="1580027"/>
            <a:ext cx="2944882" cy="584775"/>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.1 Chức năng Thêm/Xóa/Sửa tài khoản</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1" name="TextBox 10">
            <a:extLst>
              <a:ext uri="{FF2B5EF4-FFF2-40B4-BE49-F238E27FC236}">
                <a16:creationId xmlns:a16="http://schemas.microsoft.com/office/drawing/2014/main" id="{887CF7D0-00E8-6A26-31FA-9B699BFF852F}"/>
              </a:ext>
            </a:extLst>
          </p:cNvPr>
          <p:cNvSpPr txBox="1"/>
          <p:nvPr/>
        </p:nvSpPr>
        <p:spPr>
          <a:xfrm>
            <a:off x="5692638" y="3735622"/>
            <a:ext cx="3101767" cy="338554"/>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a:t>
            </a:r>
            <a:r>
              <a:rPr lang="vi-VN" sz="1600">
                <a:solidFill>
                  <a:schemeClr val="accent4"/>
                </a:solidFill>
                <a:effectLst/>
                <a:latin typeface="Montserrat Medium" panose="00000600000000000000" pitchFamily="2" charset="0"/>
                <a:ea typeface="Times New Roman" panose="02020603050405020304" pitchFamily="18" charset="0"/>
              </a:rPr>
              <a:t>2</a:t>
            </a:r>
            <a:r>
              <a:rPr lang="en-US" sz="1600">
                <a:solidFill>
                  <a:schemeClr val="accent4"/>
                </a:solidFill>
                <a:effectLst/>
                <a:latin typeface="Montserrat Medium" panose="00000600000000000000" pitchFamily="2" charset="0"/>
                <a:ea typeface="Times New Roman" panose="02020603050405020304" pitchFamily="18" charset="0"/>
              </a:rPr>
              <a:t> Chức năng Xem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2" name="Google Shape;446;p38">
            <a:extLst>
              <a:ext uri="{FF2B5EF4-FFF2-40B4-BE49-F238E27FC236}">
                <a16:creationId xmlns:a16="http://schemas.microsoft.com/office/drawing/2014/main" id="{9B9F142D-B471-0AD3-84A5-76C93477604D}"/>
              </a:ext>
            </a:extLst>
          </p:cNvPr>
          <p:cNvSpPr txBox="1">
            <a:spLocks noGrp="1"/>
          </p:cNvSpPr>
          <p:nvPr>
            <p:ph type="title"/>
          </p:nvPr>
        </p:nvSpPr>
        <p:spPr>
          <a:xfrm>
            <a:off x="349595" y="0"/>
            <a:ext cx="783990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pic>
        <p:nvPicPr>
          <p:cNvPr id="3" name="Picture 2" descr="Diagram&#10;&#10;Description automatically generated">
            <a:extLst>
              <a:ext uri="{FF2B5EF4-FFF2-40B4-BE49-F238E27FC236}">
                <a16:creationId xmlns:a16="http://schemas.microsoft.com/office/drawing/2014/main" id="{40394F04-AF28-B618-BAA6-F80538997F7A}"/>
              </a:ext>
            </a:extLst>
          </p:cNvPr>
          <p:cNvPicPr>
            <a:picLocks noChangeAspect="1"/>
          </p:cNvPicPr>
          <p:nvPr/>
        </p:nvPicPr>
        <p:blipFill>
          <a:blip r:embed="rId3"/>
          <a:stretch>
            <a:fillRect/>
          </a:stretch>
        </p:blipFill>
        <p:spPr>
          <a:xfrm>
            <a:off x="3294477" y="1238600"/>
            <a:ext cx="5240171" cy="1852405"/>
          </a:xfrm>
          <a:prstGeom prst="rect">
            <a:avLst/>
          </a:prstGeom>
        </p:spPr>
      </p:pic>
      <p:pic>
        <p:nvPicPr>
          <p:cNvPr id="5" name="Picture 4" descr="Diagram&#10;&#10;Description automatically generated">
            <a:extLst>
              <a:ext uri="{FF2B5EF4-FFF2-40B4-BE49-F238E27FC236}">
                <a16:creationId xmlns:a16="http://schemas.microsoft.com/office/drawing/2014/main" id="{1236BB59-3264-9C90-9225-C726DBFBD88C}"/>
              </a:ext>
            </a:extLst>
          </p:cNvPr>
          <p:cNvPicPr>
            <a:picLocks noChangeAspect="1"/>
          </p:cNvPicPr>
          <p:nvPr/>
        </p:nvPicPr>
        <p:blipFill>
          <a:blip r:embed="rId4"/>
          <a:stretch>
            <a:fillRect/>
          </a:stretch>
        </p:blipFill>
        <p:spPr>
          <a:xfrm>
            <a:off x="349595" y="2908959"/>
            <a:ext cx="5240171" cy="1991881"/>
          </a:xfrm>
          <a:prstGeom prst="rect">
            <a:avLst/>
          </a:prstGeom>
        </p:spPr>
      </p:pic>
    </p:spTree>
    <p:extLst>
      <p:ext uri="{BB962C8B-B14F-4D97-AF65-F5344CB8AC3E}">
        <p14:creationId xmlns:p14="http://schemas.microsoft.com/office/powerpoint/2010/main" val="25795397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05" name="Google Shape;405;p37"/>
          <p:cNvSpPr txBox="1">
            <a:spLocks noGrp="1"/>
          </p:cNvSpPr>
          <p:nvPr>
            <p:ph type="title"/>
          </p:nvPr>
        </p:nvSpPr>
        <p:spPr>
          <a:xfrm>
            <a:off x="3320081" y="2367330"/>
            <a:ext cx="5220000" cy="1122612"/>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TỔNG QUAN</a:t>
            </a:r>
            <a:endParaRPr dirty="0"/>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349596" y="655019"/>
            <a:ext cx="783989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a:t>
            </a:r>
            <a:r>
              <a:rPr lang="en-US" sz="1800">
                <a:solidFill>
                  <a:schemeClr val="accent4">
                    <a:lumMod val="75000"/>
                  </a:schemeClr>
                </a:solidFill>
              </a:rPr>
              <a:t>1</a:t>
            </a:r>
            <a:r>
              <a:rPr lang="vi-VN" sz="1800">
                <a:solidFill>
                  <a:schemeClr val="accent4">
                    <a:lumMod val="75000"/>
                  </a:schemeClr>
                </a:solidFill>
              </a:rPr>
              <a:t> </a:t>
            </a:r>
            <a:r>
              <a:rPr lang="en-US" sz="1800">
                <a:solidFill>
                  <a:schemeClr val="accent4">
                    <a:lumMod val="75000"/>
                  </a:schemeClr>
                </a:solidFill>
              </a:rPr>
              <a:t>Xây dựng mô hình ở lớp mức thiết kế theo mô hình 3 lớp</a:t>
            </a:r>
            <a:endParaRPr lang="vi-VN" sz="1800" dirty="0">
              <a:solidFill>
                <a:schemeClr val="accent4">
                  <a:lumMod val="75000"/>
                </a:schemeClr>
              </a:solidFill>
            </a:endParaRPr>
          </a:p>
        </p:txBody>
      </p:sp>
      <p:sp>
        <p:nvSpPr>
          <p:cNvPr id="7" name="TextBox 6">
            <a:extLst>
              <a:ext uri="{FF2B5EF4-FFF2-40B4-BE49-F238E27FC236}">
                <a16:creationId xmlns:a16="http://schemas.microsoft.com/office/drawing/2014/main" id="{6E8B4735-DF9A-1963-4ED1-F9C237F46DD4}"/>
              </a:ext>
            </a:extLst>
          </p:cNvPr>
          <p:cNvSpPr txBox="1"/>
          <p:nvPr/>
        </p:nvSpPr>
        <p:spPr>
          <a:xfrm>
            <a:off x="349595" y="1580027"/>
            <a:ext cx="2944882" cy="584775"/>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.3 Chức năng Cập nhật thông tin</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1" name="TextBox 10">
            <a:extLst>
              <a:ext uri="{FF2B5EF4-FFF2-40B4-BE49-F238E27FC236}">
                <a16:creationId xmlns:a16="http://schemas.microsoft.com/office/drawing/2014/main" id="{887CF7D0-00E8-6A26-31FA-9B699BFF852F}"/>
              </a:ext>
            </a:extLst>
          </p:cNvPr>
          <p:cNvSpPr txBox="1"/>
          <p:nvPr/>
        </p:nvSpPr>
        <p:spPr>
          <a:xfrm>
            <a:off x="5692638" y="3735622"/>
            <a:ext cx="3226773" cy="338554"/>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a:t>
            </a:r>
            <a:r>
              <a:rPr lang="en-US" sz="1600">
                <a:solidFill>
                  <a:schemeClr val="accent4"/>
                </a:solidFill>
                <a:latin typeface="Montserrat Medium" panose="00000600000000000000" pitchFamily="2" charset="0"/>
                <a:ea typeface="Times New Roman" panose="02020603050405020304" pitchFamily="18" charset="0"/>
              </a:rPr>
              <a:t>4</a:t>
            </a:r>
            <a:r>
              <a:rPr lang="en-US" sz="1600">
                <a:solidFill>
                  <a:schemeClr val="accent4"/>
                </a:solidFill>
                <a:effectLst/>
                <a:latin typeface="Montserrat Medium" panose="00000600000000000000" pitchFamily="2" charset="0"/>
                <a:ea typeface="Times New Roman" panose="02020603050405020304" pitchFamily="18" charset="0"/>
              </a:rPr>
              <a:t> Chức năng Nhập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2" name="Google Shape;446;p38">
            <a:extLst>
              <a:ext uri="{FF2B5EF4-FFF2-40B4-BE49-F238E27FC236}">
                <a16:creationId xmlns:a16="http://schemas.microsoft.com/office/drawing/2014/main" id="{9B9F142D-B471-0AD3-84A5-76C93477604D}"/>
              </a:ext>
            </a:extLst>
          </p:cNvPr>
          <p:cNvSpPr txBox="1">
            <a:spLocks noGrp="1"/>
          </p:cNvSpPr>
          <p:nvPr>
            <p:ph type="title"/>
          </p:nvPr>
        </p:nvSpPr>
        <p:spPr>
          <a:xfrm>
            <a:off x="349595" y="0"/>
            <a:ext cx="783990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pic>
        <p:nvPicPr>
          <p:cNvPr id="6" name="Picture 5" descr="Diagram&#10;&#10;Description automatically generated">
            <a:extLst>
              <a:ext uri="{FF2B5EF4-FFF2-40B4-BE49-F238E27FC236}">
                <a16:creationId xmlns:a16="http://schemas.microsoft.com/office/drawing/2014/main" id="{9BAF872A-B403-2188-DACD-34616AA12D8E}"/>
              </a:ext>
            </a:extLst>
          </p:cNvPr>
          <p:cNvPicPr>
            <a:picLocks noChangeAspect="1"/>
          </p:cNvPicPr>
          <p:nvPr/>
        </p:nvPicPr>
        <p:blipFill>
          <a:blip r:embed="rId3"/>
          <a:stretch>
            <a:fillRect/>
          </a:stretch>
        </p:blipFill>
        <p:spPr>
          <a:xfrm>
            <a:off x="3294477" y="1253257"/>
            <a:ext cx="5343043" cy="1823089"/>
          </a:xfrm>
          <a:prstGeom prst="rect">
            <a:avLst/>
          </a:prstGeom>
        </p:spPr>
      </p:pic>
      <p:pic>
        <p:nvPicPr>
          <p:cNvPr id="8" name="Picture 7" descr="Diagram&#10;&#10;Description automatically generated">
            <a:extLst>
              <a:ext uri="{FF2B5EF4-FFF2-40B4-BE49-F238E27FC236}">
                <a16:creationId xmlns:a16="http://schemas.microsoft.com/office/drawing/2014/main" id="{E4E2E911-88E1-055B-1E03-3ABBACD5036D}"/>
              </a:ext>
            </a:extLst>
          </p:cNvPr>
          <p:cNvPicPr>
            <a:picLocks noChangeAspect="1"/>
          </p:cNvPicPr>
          <p:nvPr/>
        </p:nvPicPr>
        <p:blipFill>
          <a:blip r:embed="rId4"/>
          <a:stretch>
            <a:fillRect/>
          </a:stretch>
        </p:blipFill>
        <p:spPr>
          <a:xfrm>
            <a:off x="349595" y="2817224"/>
            <a:ext cx="5343043" cy="1836796"/>
          </a:xfrm>
          <a:prstGeom prst="rect">
            <a:avLst/>
          </a:prstGeom>
        </p:spPr>
      </p:pic>
    </p:spTree>
    <p:extLst>
      <p:ext uri="{BB962C8B-B14F-4D97-AF65-F5344CB8AC3E}">
        <p14:creationId xmlns:p14="http://schemas.microsoft.com/office/powerpoint/2010/main" val="496530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349596" y="655019"/>
            <a:ext cx="7839899"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a:t>
            </a:r>
            <a:r>
              <a:rPr lang="en-US" sz="1800">
                <a:solidFill>
                  <a:schemeClr val="accent4">
                    <a:lumMod val="75000"/>
                  </a:schemeClr>
                </a:solidFill>
              </a:rPr>
              <a:t>1</a:t>
            </a:r>
            <a:r>
              <a:rPr lang="vi-VN" sz="1800">
                <a:solidFill>
                  <a:schemeClr val="accent4">
                    <a:lumMod val="75000"/>
                  </a:schemeClr>
                </a:solidFill>
              </a:rPr>
              <a:t> </a:t>
            </a:r>
            <a:r>
              <a:rPr lang="en-US" sz="1800">
                <a:solidFill>
                  <a:schemeClr val="accent4">
                    <a:lumMod val="75000"/>
                  </a:schemeClr>
                </a:solidFill>
              </a:rPr>
              <a:t>Xây dựng mô hình ở lớp mức thiết kế theo mô hình 3 lớp</a:t>
            </a:r>
            <a:endParaRPr lang="vi-VN" sz="1800" dirty="0">
              <a:solidFill>
                <a:schemeClr val="accent4">
                  <a:lumMod val="75000"/>
                </a:schemeClr>
              </a:solidFill>
            </a:endParaRPr>
          </a:p>
        </p:txBody>
      </p:sp>
      <p:sp>
        <p:nvSpPr>
          <p:cNvPr id="7" name="TextBox 6">
            <a:extLst>
              <a:ext uri="{FF2B5EF4-FFF2-40B4-BE49-F238E27FC236}">
                <a16:creationId xmlns:a16="http://schemas.microsoft.com/office/drawing/2014/main" id="{6E8B4735-DF9A-1963-4ED1-F9C237F46DD4}"/>
              </a:ext>
            </a:extLst>
          </p:cNvPr>
          <p:cNvSpPr txBox="1"/>
          <p:nvPr/>
        </p:nvSpPr>
        <p:spPr>
          <a:xfrm>
            <a:off x="349594" y="1308844"/>
            <a:ext cx="3652911" cy="338554"/>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.5 Chức năng Lập bảng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11" name="TextBox 10">
            <a:extLst>
              <a:ext uri="{FF2B5EF4-FFF2-40B4-BE49-F238E27FC236}">
                <a16:creationId xmlns:a16="http://schemas.microsoft.com/office/drawing/2014/main" id="{887CF7D0-00E8-6A26-31FA-9B699BFF852F}"/>
              </a:ext>
            </a:extLst>
          </p:cNvPr>
          <p:cNvSpPr txBox="1"/>
          <p:nvPr/>
        </p:nvSpPr>
        <p:spPr>
          <a:xfrm>
            <a:off x="349594" y="2262775"/>
            <a:ext cx="3226773" cy="338554"/>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.6 Chức năng Tạo lớp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2" name="Google Shape;446;p38">
            <a:extLst>
              <a:ext uri="{FF2B5EF4-FFF2-40B4-BE49-F238E27FC236}">
                <a16:creationId xmlns:a16="http://schemas.microsoft.com/office/drawing/2014/main" id="{9B9F142D-B471-0AD3-84A5-76C93477604D}"/>
              </a:ext>
            </a:extLst>
          </p:cNvPr>
          <p:cNvSpPr txBox="1">
            <a:spLocks noGrp="1"/>
          </p:cNvSpPr>
          <p:nvPr>
            <p:ph type="title"/>
          </p:nvPr>
        </p:nvSpPr>
        <p:spPr>
          <a:xfrm>
            <a:off x="349595" y="0"/>
            <a:ext cx="783990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pic>
        <p:nvPicPr>
          <p:cNvPr id="3" name="Picture 2" descr="Diagram&#10;&#10;Description automatically generated">
            <a:extLst>
              <a:ext uri="{FF2B5EF4-FFF2-40B4-BE49-F238E27FC236}">
                <a16:creationId xmlns:a16="http://schemas.microsoft.com/office/drawing/2014/main" id="{7455D8D6-6591-8713-A6EB-9C5541CF62EA}"/>
              </a:ext>
            </a:extLst>
          </p:cNvPr>
          <p:cNvPicPr>
            <a:picLocks noChangeAspect="1"/>
          </p:cNvPicPr>
          <p:nvPr/>
        </p:nvPicPr>
        <p:blipFill>
          <a:blip r:embed="rId3"/>
          <a:stretch>
            <a:fillRect/>
          </a:stretch>
        </p:blipFill>
        <p:spPr>
          <a:xfrm>
            <a:off x="4002505" y="1118670"/>
            <a:ext cx="4478171" cy="1759675"/>
          </a:xfrm>
          <a:prstGeom prst="rect">
            <a:avLst/>
          </a:prstGeom>
        </p:spPr>
      </p:pic>
      <p:pic>
        <p:nvPicPr>
          <p:cNvPr id="5" name="Picture 4" descr="Diagram&#10;&#10;Description automatically generated">
            <a:extLst>
              <a:ext uri="{FF2B5EF4-FFF2-40B4-BE49-F238E27FC236}">
                <a16:creationId xmlns:a16="http://schemas.microsoft.com/office/drawing/2014/main" id="{0C3D8BC2-369B-B9A8-06B5-AD8EA132B868}"/>
              </a:ext>
            </a:extLst>
          </p:cNvPr>
          <p:cNvPicPr>
            <a:picLocks noChangeAspect="1"/>
          </p:cNvPicPr>
          <p:nvPr/>
        </p:nvPicPr>
        <p:blipFill>
          <a:blip r:embed="rId4"/>
          <a:stretch>
            <a:fillRect/>
          </a:stretch>
        </p:blipFill>
        <p:spPr>
          <a:xfrm>
            <a:off x="231584" y="2885413"/>
            <a:ext cx="4478171" cy="1752494"/>
          </a:xfrm>
          <a:prstGeom prst="rect">
            <a:avLst/>
          </a:prstGeom>
        </p:spPr>
      </p:pic>
      <p:sp>
        <p:nvSpPr>
          <p:cNvPr id="9" name="TextBox 8">
            <a:extLst>
              <a:ext uri="{FF2B5EF4-FFF2-40B4-BE49-F238E27FC236}">
                <a16:creationId xmlns:a16="http://schemas.microsoft.com/office/drawing/2014/main" id="{1FA0A753-9A44-C81D-DC92-7C8FD33DAB89}"/>
              </a:ext>
            </a:extLst>
          </p:cNvPr>
          <p:cNvSpPr txBox="1"/>
          <p:nvPr/>
        </p:nvSpPr>
        <p:spPr>
          <a:xfrm>
            <a:off x="4946568" y="3172719"/>
            <a:ext cx="3809886" cy="338554"/>
          </a:xfrm>
          <a:prstGeom prst="rect">
            <a:avLst/>
          </a:prstGeom>
          <a:noFill/>
        </p:spPr>
        <p:txBody>
          <a:bodyPr wrap="square" rtlCol="0">
            <a:spAutoFit/>
          </a:bodyPr>
          <a:lstStyle/>
          <a:p>
            <a:pPr algn="ctr"/>
            <a:r>
              <a:rPr lang="en-US" sz="1600">
                <a:solidFill>
                  <a:schemeClr val="accent4"/>
                </a:solidFill>
                <a:latin typeface="Montserrat Medium" panose="00000600000000000000" pitchFamily="2" charset="0"/>
                <a:ea typeface="Times New Roman" panose="02020603050405020304" pitchFamily="18" charset="0"/>
              </a:rPr>
              <a:t>3.5.1</a:t>
            </a:r>
            <a:r>
              <a:rPr lang="en-US" sz="1600">
                <a:solidFill>
                  <a:schemeClr val="accent4"/>
                </a:solidFill>
                <a:effectLst/>
                <a:latin typeface="Montserrat Medium" panose="00000600000000000000" pitchFamily="2" charset="0"/>
                <a:ea typeface="Times New Roman" panose="02020603050405020304" pitchFamily="18" charset="0"/>
              </a:rPr>
              <a:t>.7 Chức năng Quản lý môn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10" name="Picture 9" descr="Diagram&#10;&#10;Description automatically generated">
            <a:extLst>
              <a:ext uri="{FF2B5EF4-FFF2-40B4-BE49-F238E27FC236}">
                <a16:creationId xmlns:a16="http://schemas.microsoft.com/office/drawing/2014/main" id="{881A3630-1118-55F9-A46A-80930DF1EF07}"/>
              </a:ext>
            </a:extLst>
          </p:cNvPr>
          <p:cNvPicPr>
            <a:picLocks noChangeAspect="1"/>
          </p:cNvPicPr>
          <p:nvPr/>
        </p:nvPicPr>
        <p:blipFill>
          <a:blip r:embed="rId5"/>
          <a:stretch>
            <a:fillRect/>
          </a:stretch>
        </p:blipFill>
        <p:spPr>
          <a:xfrm>
            <a:off x="4946568" y="3761660"/>
            <a:ext cx="3965848" cy="1323504"/>
          </a:xfrm>
          <a:prstGeom prst="rect">
            <a:avLst/>
          </a:prstGeom>
        </p:spPr>
      </p:pic>
    </p:spTree>
    <p:extLst>
      <p:ext uri="{BB962C8B-B14F-4D97-AF65-F5344CB8AC3E}">
        <p14:creationId xmlns:p14="http://schemas.microsoft.com/office/powerpoint/2010/main" val="1759712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3" y="938412"/>
            <a:ext cx="4895802"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3.5.2.1 Chức năng Thêm/Sửa/Xóa tài khoản</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2" name="Picture 1" descr="Diagram&#10;&#10;Description automatically generated">
            <a:extLst>
              <a:ext uri="{FF2B5EF4-FFF2-40B4-BE49-F238E27FC236}">
                <a16:creationId xmlns:a16="http://schemas.microsoft.com/office/drawing/2014/main" id="{0417F201-6D96-4A0A-5206-A86C73DCD882}"/>
              </a:ext>
            </a:extLst>
          </p:cNvPr>
          <p:cNvPicPr>
            <a:picLocks noChangeAspect="1"/>
          </p:cNvPicPr>
          <p:nvPr/>
        </p:nvPicPr>
        <p:blipFill>
          <a:blip r:embed="rId3"/>
          <a:stretch>
            <a:fillRect/>
          </a:stretch>
        </p:blipFill>
        <p:spPr>
          <a:xfrm>
            <a:off x="1601787" y="1631797"/>
            <a:ext cx="5940425" cy="2860675"/>
          </a:xfrm>
          <a:prstGeom prst="rect">
            <a:avLst/>
          </a:prstGeom>
        </p:spPr>
      </p:pic>
    </p:spTree>
    <p:extLst>
      <p:ext uri="{BB962C8B-B14F-4D97-AF65-F5344CB8AC3E}">
        <p14:creationId xmlns:p14="http://schemas.microsoft.com/office/powerpoint/2010/main" val="63471333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3" y="938412"/>
            <a:ext cx="3416079"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3.5.2.2 Chức năng Xem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CF5266E6-DCD5-F05E-B93B-99633087595C}"/>
              </a:ext>
            </a:extLst>
          </p:cNvPr>
          <p:cNvPicPr>
            <a:picLocks noChangeAspect="1"/>
          </p:cNvPicPr>
          <p:nvPr/>
        </p:nvPicPr>
        <p:blipFill>
          <a:blip r:embed="rId3"/>
          <a:stretch>
            <a:fillRect/>
          </a:stretch>
        </p:blipFill>
        <p:spPr>
          <a:xfrm>
            <a:off x="1601787" y="1631797"/>
            <a:ext cx="5940425" cy="2687320"/>
          </a:xfrm>
          <a:prstGeom prst="rect">
            <a:avLst/>
          </a:prstGeom>
        </p:spPr>
      </p:pic>
    </p:spTree>
    <p:extLst>
      <p:ext uri="{BB962C8B-B14F-4D97-AF65-F5344CB8AC3E}">
        <p14:creationId xmlns:p14="http://schemas.microsoft.com/office/powerpoint/2010/main" val="2704897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3" y="938412"/>
            <a:ext cx="4338500"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3.5.2.3 Chức năng Cập nhật thông tin</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6" name="Picture 5" descr="Diagram&#10;&#10;Description automatically generated">
            <a:extLst>
              <a:ext uri="{FF2B5EF4-FFF2-40B4-BE49-F238E27FC236}">
                <a16:creationId xmlns:a16="http://schemas.microsoft.com/office/drawing/2014/main" id="{138F7B86-0314-1328-F9A1-5FAEA735A1D5}"/>
              </a:ext>
            </a:extLst>
          </p:cNvPr>
          <p:cNvPicPr>
            <a:picLocks noChangeAspect="1"/>
          </p:cNvPicPr>
          <p:nvPr/>
        </p:nvPicPr>
        <p:blipFill>
          <a:blip r:embed="rId3"/>
          <a:stretch>
            <a:fillRect/>
          </a:stretch>
        </p:blipFill>
        <p:spPr>
          <a:xfrm>
            <a:off x="1601787" y="1521911"/>
            <a:ext cx="5940425" cy="3359785"/>
          </a:xfrm>
          <a:prstGeom prst="rect">
            <a:avLst/>
          </a:prstGeom>
        </p:spPr>
      </p:pic>
    </p:spTree>
    <p:extLst>
      <p:ext uri="{BB962C8B-B14F-4D97-AF65-F5344CB8AC3E}">
        <p14:creationId xmlns:p14="http://schemas.microsoft.com/office/powerpoint/2010/main" val="4127806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3" y="938412"/>
            <a:ext cx="3632647"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3.5.2.4 Chức năng Nhập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9363A934-44E8-52FA-16F1-473D7A404757}"/>
              </a:ext>
            </a:extLst>
          </p:cNvPr>
          <p:cNvPicPr>
            <a:picLocks noChangeAspect="1"/>
          </p:cNvPicPr>
          <p:nvPr/>
        </p:nvPicPr>
        <p:blipFill>
          <a:blip r:embed="rId3"/>
          <a:stretch>
            <a:fillRect/>
          </a:stretch>
        </p:blipFill>
        <p:spPr>
          <a:xfrm>
            <a:off x="1601787" y="1631797"/>
            <a:ext cx="5940425" cy="3086100"/>
          </a:xfrm>
          <a:prstGeom prst="rect">
            <a:avLst/>
          </a:prstGeom>
        </p:spPr>
      </p:pic>
    </p:spTree>
    <p:extLst>
      <p:ext uri="{BB962C8B-B14F-4D97-AF65-F5344CB8AC3E}">
        <p14:creationId xmlns:p14="http://schemas.microsoft.com/office/powerpoint/2010/main" val="21806591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2" y="938412"/>
            <a:ext cx="4956121"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3.5.2.5 Chức năng Lập/Sửa/Xóa bảng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A932140A-0A92-8CD8-ECA1-6798DC430341}"/>
              </a:ext>
            </a:extLst>
          </p:cNvPr>
          <p:cNvPicPr>
            <a:picLocks noChangeAspect="1"/>
          </p:cNvPicPr>
          <p:nvPr/>
        </p:nvPicPr>
        <p:blipFill>
          <a:blip r:embed="rId3"/>
          <a:stretch>
            <a:fillRect/>
          </a:stretch>
        </p:blipFill>
        <p:spPr>
          <a:xfrm>
            <a:off x="1601787" y="1631797"/>
            <a:ext cx="5940425" cy="2929890"/>
          </a:xfrm>
          <a:prstGeom prst="rect">
            <a:avLst/>
          </a:prstGeom>
        </p:spPr>
      </p:pic>
    </p:spTree>
    <p:extLst>
      <p:ext uri="{BB962C8B-B14F-4D97-AF65-F5344CB8AC3E}">
        <p14:creationId xmlns:p14="http://schemas.microsoft.com/office/powerpoint/2010/main" val="12276146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3" y="938412"/>
            <a:ext cx="4547047"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3.5.2.6 Chức năng Tạo/Sửa/Xóa lớp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B7EB381E-795D-1254-01E4-38E5146B922A}"/>
              </a:ext>
            </a:extLst>
          </p:cNvPr>
          <p:cNvPicPr>
            <a:picLocks noChangeAspect="1"/>
          </p:cNvPicPr>
          <p:nvPr/>
        </p:nvPicPr>
        <p:blipFill>
          <a:blip r:embed="rId3"/>
          <a:stretch>
            <a:fillRect/>
          </a:stretch>
        </p:blipFill>
        <p:spPr>
          <a:xfrm>
            <a:off x="1601787" y="1631797"/>
            <a:ext cx="5940425" cy="3122295"/>
          </a:xfrm>
          <a:prstGeom prst="rect">
            <a:avLst/>
          </a:prstGeom>
        </p:spPr>
      </p:pic>
    </p:spTree>
    <p:extLst>
      <p:ext uri="{BB962C8B-B14F-4D97-AF65-F5344CB8AC3E}">
        <p14:creationId xmlns:p14="http://schemas.microsoft.com/office/powerpoint/2010/main" val="31984682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19916" y="0"/>
            <a:ext cx="7793116"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3</a:t>
            </a:r>
            <a:r>
              <a:rPr lang="vi-VN" sz="3000"/>
              <a:t>.</a:t>
            </a:r>
            <a:r>
              <a:rPr lang="en-US" sz="3000"/>
              <a:t>5</a:t>
            </a:r>
            <a:r>
              <a:rPr lang="vi-VN" sz="3000"/>
              <a:t> </a:t>
            </a:r>
            <a:r>
              <a:rPr lang="en-US" sz="3000"/>
              <a:t>THIẾT KẾ CHỨC NĂNG HỆ THỐNG</a:t>
            </a:r>
            <a:endParaRPr sz="3000" dirty="0"/>
          </a:p>
        </p:txBody>
      </p:sp>
      <p:sp>
        <p:nvSpPr>
          <p:cNvPr id="4" name="Google Shape;446;p38">
            <a:extLst>
              <a:ext uri="{FF2B5EF4-FFF2-40B4-BE49-F238E27FC236}">
                <a16:creationId xmlns:a16="http://schemas.microsoft.com/office/drawing/2014/main" id="{C4D3E6AC-C665-8527-2635-26154F656002}"/>
              </a:ext>
            </a:extLst>
          </p:cNvPr>
          <p:cNvSpPr txBox="1">
            <a:spLocks/>
          </p:cNvSpPr>
          <p:nvPr/>
        </p:nvSpPr>
        <p:spPr>
          <a:xfrm>
            <a:off x="708652" y="524108"/>
            <a:ext cx="7978148" cy="58358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a:solidFill>
                  <a:schemeClr val="accent4">
                    <a:lumMod val="75000"/>
                  </a:schemeClr>
                </a:solidFill>
              </a:rPr>
              <a:t>3</a:t>
            </a:r>
            <a:r>
              <a:rPr lang="vi-VN" sz="1800">
                <a:solidFill>
                  <a:schemeClr val="accent4">
                    <a:lumMod val="75000"/>
                  </a:schemeClr>
                </a:solidFill>
              </a:rPr>
              <a:t>.</a:t>
            </a:r>
            <a:r>
              <a:rPr lang="en-US" sz="1800">
                <a:solidFill>
                  <a:schemeClr val="accent4">
                    <a:lumMod val="75000"/>
                  </a:schemeClr>
                </a:solidFill>
              </a:rPr>
              <a:t>5</a:t>
            </a:r>
            <a:r>
              <a:rPr lang="vi-VN" sz="1800">
                <a:solidFill>
                  <a:schemeClr val="accent4">
                    <a:lumMod val="75000"/>
                  </a:schemeClr>
                </a:solidFill>
              </a:rPr>
              <a:t>.2 Dùng sơ đồ tuần tự để thiết kế hoạt động cho chức năng</a:t>
            </a:r>
            <a:endParaRPr lang="vi-VN" sz="1800" dirty="0">
              <a:solidFill>
                <a:schemeClr val="accent4">
                  <a:lumMod val="75000"/>
                </a:schemeClr>
              </a:solidFill>
            </a:endParaRPr>
          </a:p>
        </p:txBody>
      </p:sp>
      <p:sp>
        <p:nvSpPr>
          <p:cNvPr id="3" name="TextBox 2">
            <a:extLst>
              <a:ext uri="{FF2B5EF4-FFF2-40B4-BE49-F238E27FC236}">
                <a16:creationId xmlns:a16="http://schemas.microsoft.com/office/drawing/2014/main" id="{F9110D17-71D6-F29C-3805-79A67987F715}"/>
              </a:ext>
            </a:extLst>
          </p:cNvPr>
          <p:cNvSpPr txBox="1"/>
          <p:nvPr/>
        </p:nvSpPr>
        <p:spPr>
          <a:xfrm>
            <a:off x="939353" y="938412"/>
            <a:ext cx="4242247"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3.5.2.7 Chức năng Quản lý môn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4C0F4EC1-F0FE-7DF6-F75A-B685B8CA9767}"/>
              </a:ext>
            </a:extLst>
          </p:cNvPr>
          <p:cNvPicPr>
            <a:picLocks noChangeAspect="1"/>
          </p:cNvPicPr>
          <p:nvPr/>
        </p:nvPicPr>
        <p:blipFill>
          <a:blip r:embed="rId3"/>
          <a:stretch>
            <a:fillRect/>
          </a:stretch>
        </p:blipFill>
        <p:spPr>
          <a:xfrm>
            <a:off x="1601787" y="1631797"/>
            <a:ext cx="5940425" cy="2978785"/>
          </a:xfrm>
          <a:prstGeom prst="rect">
            <a:avLst/>
          </a:prstGeom>
        </p:spPr>
      </p:pic>
    </p:spTree>
    <p:extLst>
      <p:ext uri="{BB962C8B-B14F-4D97-AF65-F5344CB8AC3E}">
        <p14:creationId xmlns:p14="http://schemas.microsoft.com/office/powerpoint/2010/main" val="1606464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04</a:t>
            </a:r>
            <a:endParaRPr dirty="0"/>
          </a:p>
        </p:txBody>
      </p:sp>
      <p:sp>
        <p:nvSpPr>
          <p:cNvPr id="405" name="Google Shape;405;p37"/>
          <p:cNvSpPr txBox="1">
            <a:spLocks noGrp="1"/>
          </p:cNvSpPr>
          <p:nvPr>
            <p:ph type="title"/>
          </p:nvPr>
        </p:nvSpPr>
        <p:spPr>
          <a:xfrm>
            <a:off x="3165283" y="2120488"/>
            <a:ext cx="5407607" cy="1789892"/>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dirty="0"/>
              <a:t>CÀI ĐẶT THỰC NGHIỆM</a:t>
            </a:r>
            <a:endParaRPr dirty="0"/>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37334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581812" y="900763"/>
            <a:ext cx="4644000"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1.1 GIỚI THIỆU</a:t>
            </a:r>
            <a:endParaRPr sz="3000" dirty="0"/>
          </a:p>
        </p:txBody>
      </p:sp>
      <p:sp>
        <p:nvSpPr>
          <p:cNvPr id="447" name="Google Shape;447;p38"/>
          <p:cNvSpPr txBox="1">
            <a:spLocks noGrp="1"/>
          </p:cNvSpPr>
          <p:nvPr>
            <p:ph type="subTitle" idx="1"/>
          </p:nvPr>
        </p:nvSpPr>
        <p:spPr>
          <a:xfrm>
            <a:off x="285388" y="1628462"/>
            <a:ext cx="5236848" cy="260195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1300" dirty="0" err="1">
                <a:effectLst/>
                <a:latin typeface="Montserrat Medium" panose="00000600000000000000" pitchFamily="2" charset="0"/>
                <a:ea typeface="Times New Roman" panose="02020603050405020304" pitchFamily="18" charset="0"/>
              </a:rPr>
              <a:t>Công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tác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quản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lý</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điểm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của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luôn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ưu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tiên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hàng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đầu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trong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việc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quản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lý</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quá</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trình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dạy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của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các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trường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Trung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phổ</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thông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Việc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quản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lý</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đảm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bảo</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trường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đang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đi</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đúng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tiến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độ</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dựa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vào</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đó</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trường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có</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thể</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đưa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ra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những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chính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sách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để</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hỗ</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trợ</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Trước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đây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việc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quản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lý</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điểm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phải</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diễn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ra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trên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giấy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tờ</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rất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bất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tiện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Đôi</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khi</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các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sự</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việc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mất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giấy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tờ</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dẫn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đến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nhiều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vấn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đề</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hệ</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luỵ</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sau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này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Vì</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vậy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nhóm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quyết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định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xây</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dựng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một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phần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mềm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quản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lý</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điểm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Trung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phổ</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thông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đáp</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ứng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các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yêu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cầu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về</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mặt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nghiệp</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vụ</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tiết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kiệm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thời</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gian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Đồng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thời</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việc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lưu</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trữ</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nhập</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điểm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càng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dễ</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dàng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hơn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và</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hạn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chế</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việc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rò</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rỉ</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mất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thông</a:t>
            </a:r>
            <a:r>
              <a:rPr lang="en-US" sz="1300" dirty="0">
                <a:effectLst/>
                <a:latin typeface="Montserrat Medium" panose="00000600000000000000" pitchFamily="2" charset="0"/>
                <a:ea typeface="Times New Roman" panose="02020603050405020304" pitchFamily="18" charset="0"/>
              </a:rPr>
              <a:t> tin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endParaRPr sz="1300" dirty="0">
              <a:latin typeface="Montserrat Medium" panose="00000600000000000000" pitchFamily="2" charset="0"/>
            </a:endParaRPr>
          </a:p>
        </p:txBody>
      </p:sp>
      <p:grpSp>
        <p:nvGrpSpPr>
          <p:cNvPr id="448" name="Google Shape;448;p38"/>
          <p:cNvGrpSpPr/>
          <p:nvPr/>
        </p:nvGrpSpPr>
        <p:grpSpPr>
          <a:xfrm>
            <a:off x="5586218" y="1375799"/>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4.1</a:t>
            </a:r>
            <a:r>
              <a:rPr lang="vi-VN" sz="3000"/>
              <a:t> </a:t>
            </a:r>
            <a:r>
              <a:rPr lang="en-US" sz="3000"/>
              <a:t>KIẾN TRÚC HỆ THỐNG</a:t>
            </a:r>
            <a:endParaRPr sz="3000" dirty="0"/>
          </a:p>
        </p:txBody>
      </p:sp>
      <p:pic>
        <p:nvPicPr>
          <p:cNvPr id="3" name="Picture 2" descr="Diagram&#10;&#10;Description automatically generated">
            <a:extLst>
              <a:ext uri="{FF2B5EF4-FFF2-40B4-BE49-F238E27FC236}">
                <a16:creationId xmlns:a16="http://schemas.microsoft.com/office/drawing/2014/main" id="{B1691EAD-94F5-95E8-DF90-D828D5382745}"/>
              </a:ext>
            </a:extLst>
          </p:cNvPr>
          <p:cNvPicPr>
            <a:picLocks noChangeAspect="1"/>
          </p:cNvPicPr>
          <p:nvPr/>
        </p:nvPicPr>
        <p:blipFill>
          <a:blip r:embed="rId3"/>
          <a:stretch>
            <a:fillRect/>
          </a:stretch>
        </p:blipFill>
        <p:spPr>
          <a:xfrm>
            <a:off x="1601787" y="1053465"/>
            <a:ext cx="5940425" cy="3036570"/>
          </a:xfrm>
          <a:prstGeom prst="rect">
            <a:avLst/>
          </a:prstGeom>
        </p:spPr>
      </p:pic>
    </p:spTree>
    <p:extLst>
      <p:ext uri="{BB962C8B-B14F-4D97-AF65-F5344CB8AC3E}">
        <p14:creationId xmlns:p14="http://schemas.microsoft.com/office/powerpoint/2010/main" val="247877429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5" y="141616"/>
            <a:ext cx="9326329"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4.2</a:t>
            </a:r>
            <a:r>
              <a:rPr lang="vi-VN" sz="3000"/>
              <a:t> </a:t>
            </a:r>
            <a:r>
              <a:rPr lang="en-US" sz="3000"/>
              <a:t>CÀI ĐẶT DỮ LIỆU THỰC NGHIỆM</a:t>
            </a:r>
            <a:endParaRPr sz="3000" dirty="0"/>
          </a:p>
        </p:txBody>
      </p:sp>
      <p:sp>
        <p:nvSpPr>
          <p:cNvPr id="2" name="TextBox 1">
            <a:extLst>
              <a:ext uri="{FF2B5EF4-FFF2-40B4-BE49-F238E27FC236}">
                <a16:creationId xmlns:a16="http://schemas.microsoft.com/office/drawing/2014/main" id="{92F86F41-3D42-E783-3828-EF9DD8B74061}"/>
              </a:ext>
            </a:extLst>
          </p:cNvPr>
          <p:cNvSpPr txBox="1"/>
          <p:nvPr/>
        </p:nvSpPr>
        <p:spPr>
          <a:xfrm>
            <a:off x="582602" y="835083"/>
            <a:ext cx="7267074" cy="3707682"/>
          </a:xfrm>
          <a:prstGeom prst="rect">
            <a:avLst/>
          </a:prstGeom>
          <a:noFill/>
        </p:spPr>
        <p:txBody>
          <a:bodyPr wrap="square" rtlCol="0">
            <a:spAutoFit/>
          </a:bodyPr>
          <a:lstStyle/>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Dữ liệu thực nghiệm trong cơ sở dữ liệu để chạy phần mềm Quản lý điểm Học sinh Phổ thông Trung học cung cấp trong quá trình khảo sát. CSDL có 19 bảng với mỗi bảng bao gồm các dòng dữ liệu như sau: </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TaiKhoan (Tài Khoản) 10 dòng dữ liệu gồm có 5 tài khoản cho học sinh, 2 tài khoản cho Giáo viên, 3 tài khoản cho Quản trị viên</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QuanTriVien (Quản trị viên) 3 dòng dữ liệu 1 cho Hiệu trưởng, 1 cho Quản trị viên, 1 cho Tổ trưởng</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GiaoVien (Giáo viên) 6 dòng dữ liệu</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LopHoc (Lớp học) 6 dòng dữ liệu tạo thành 6 lớp học </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HocSinh (Học Sinh) 6 dòng dữ liệu</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MonHoc 6 dòng dữ liệu tương ứng với 6 Giáo viên, mỗi Giáo viên sẽ dạy một môn</a:t>
            </a: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BangDiem 6 dòng dữ liệu tương ứng với 6 Học sinh của 6 môn học</a:t>
            </a:r>
          </a:p>
        </p:txBody>
      </p:sp>
    </p:spTree>
    <p:extLst>
      <p:ext uri="{BB962C8B-B14F-4D97-AF65-F5344CB8AC3E}">
        <p14:creationId xmlns:p14="http://schemas.microsoft.com/office/powerpoint/2010/main" val="85139099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4.3</a:t>
            </a:r>
            <a:r>
              <a:rPr lang="vi-VN" sz="3000"/>
              <a:t> </a:t>
            </a:r>
            <a:r>
              <a:rPr lang="en-US" sz="3000"/>
              <a:t>CÀI ĐẶT CSDL</a:t>
            </a:r>
            <a:endParaRPr sz="3000" dirty="0"/>
          </a:p>
        </p:txBody>
      </p:sp>
      <p:sp>
        <p:nvSpPr>
          <p:cNvPr id="2" name="TextBox 1">
            <a:extLst>
              <a:ext uri="{FF2B5EF4-FFF2-40B4-BE49-F238E27FC236}">
                <a16:creationId xmlns:a16="http://schemas.microsoft.com/office/drawing/2014/main" id="{1F325E15-5A4B-14E9-B356-B9FA84CF8E59}"/>
              </a:ext>
            </a:extLst>
          </p:cNvPr>
          <p:cNvSpPr txBox="1"/>
          <p:nvPr/>
        </p:nvSpPr>
        <p:spPr>
          <a:xfrm>
            <a:off x="2874779" y="962947"/>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Tạo các bảng CSDL</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E58117B6-7CA8-632F-0E88-8916D38049AB}"/>
              </a:ext>
            </a:extLst>
          </p:cNvPr>
          <p:cNvPicPr>
            <a:picLocks noChangeAspect="1"/>
          </p:cNvPicPr>
          <p:nvPr/>
        </p:nvPicPr>
        <p:blipFill>
          <a:blip r:embed="rId3"/>
          <a:stretch>
            <a:fillRect/>
          </a:stretch>
        </p:blipFill>
        <p:spPr>
          <a:xfrm>
            <a:off x="1208755" y="1429365"/>
            <a:ext cx="5940425" cy="2924810"/>
          </a:xfrm>
          <a:prstGeom prst="rect">
            <a:avLst/>
          </a:prstGeom>
        </p:spPr>
      </p:pic>
    </p:spTree>
    <p:extLst>
      <p:ext uri="{BB962C8B-B14F-4D97-AF65-F5344CB8AC3E}">
        <p14:creationId xmlns:p14="http://schemas.microsoft.com/office/powerpoint/2010/main" val="346954388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4.3</a:t>
            </a:r>
            <a:r>
              <a:rPr lang="vi-VN" sz="3000"/>
              <a:t> </a:t>
            </a:r>
            <a:r>
              <a:rPr lang="en-US" sz="3000"/>
              <a:t>CÀI ĐẶT CSDL</a:t>
            </a:r>
            <a:endParaRPr sz="3000" dirty="0"/>
          </a:p>
        </p:txBody>
      </p:sp>
      <p:sp>
        <p:nvSpPr>
          <p:cNvPr id="2" name="TextBox 1">
            <a:extLst>
              <a:ext uri="{FF2B5EF4-FFF2-40B4-BE49-F238E27FC236}">
                <a16:creationId xmlns:a16="http://schemas.microsoft.com/office/drawing/2014/main" id="{1F325E15-5A4B-14E9-B356-B9FA84CF8E59}"/>
              </a:ext>
            </a:extLst>
          </p:cNvPr>
          <p:cNvSpPr txBox="1"/>
          <p:nvPr/>
        </p:nvSpPr>
        <p:spPr>
          <a:xfrm>
            <a:off x="131579" y="1728111"/>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Nhập liệu CSDL</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3" name="Picture 2" descr="Table&#10;&#10;Description automatically generated">
            <a:extLst>
              <a:ext uri="{FF2B5EF4-FFF2-40B4-BE49-F238E27FC236}">
                <a16:creationId xmlns:a16="http://schemas.microsoft.com/office/drawing/2014/main" id="{C5A29F95-45C1-D744-7D61-DAAA6444B0BE}"/>
              </a:ext>
            </a:extLst>
          </p:cNvPr>
          <p:cNvPicPr>
            <a:picLocks noChangeAspect="1"/>
          </p:cNvPicPr>
          <p:nvPr/>
        </p:nvPicPr>
        <p:blipFill>
          <a:blip r:embed="rId3"/>
          <a:stretch>
            <a:fillRect/>
          </a:stretch>
        </p:blipFill>
        <p:spPr>
          <a:xfrm>
            <a:off x="2827405" y="835083"/>
            <a:ext cx="5940425" cy="2463165"/>
          </a:xfrm>
          <a:prstGeom prst="rect">
            <a:avLst/>
          </a:prstGeom>
        </p:spPr>
      </p:pic>
      <p:pic>
        <p:nvPicPr>
          <p:cNvPr id="5" name="Picture 4" descr="Table&#10;&#10;Description automatically generated">
            <a:extLst>
              <a:ext uri="{FF2B5EF4-FFF2-40B4-BE49-F238E27FC236}">
                <a16:creationId xmlns:a16="http://schemas.microsoft.com/office/drawing/2014/main" id="{C9D10673-B192-0E7D-BDD6-FBEBA8CE6F8E}"/>
              </a:ext>
            </a:extLst>
          </p:cNvPr>
          <p:cNvPicPr>
            <a:picLocks noChangeAspect="1"/>
          </p:cNvPicPr>
          <p:nvPr/>
        </p:nvPicPr>
        <p:blipFill>
          <a:blip r:embed="rId4"/>
          <a:stretch>
            <a:fillRect/>
          </a:stretch>
        </p:blipFill>
        <p:spPr>
          <a:xfrm>
            <a:off x="466021" y="2622288"/>
            <a:ext cx="2164080" cy="2400300"/>
          </a:xfrm>
          <a:prstGeom prst="rect">
            <a:avLst/>
          </a:prstGeom>
        </p:spPr>
      </p:pic>
      <p:sp>
        <p:nvSpPr>
          <p:cNvPr id="6" name="TextBox 5">
            <a:extLst>
              <a:ext uri="{FF2B5EF4-FFF2-40B4-BE49-F238E27FC236}">
                <a16:creationId xmlns:a16="http://schemas.microsoft.com/office/drawing/2014/main" id="{2D0D7666-23A2-DBAD-4C6B-4A8DF54E2D53}"/>
              </a:ext>
            </a:extLst>
          </p:cNvPr>
          <p:cNvSpPr txBox="1"/>
          <p:nvPr/>
        </p:nvSpPr>
        <p:spPr>
          <a:xfrm>
            <a:off x="2540250" y="3822438"/>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Các table đã tạo</a:t>
            </a:r>
            <a:endParaRPr lang="en-US" sz="1600" dirty="0">
              <a:solidFill>
                <a:schemeClr val="accent4"/>
              </a:solidFill>
              <a:effectLst/>
              <a:latin typeface="Montserrat Medium" panose="00000600000000000000" pitchFamily="2" charset="0"/>
              <a:ea typeface="Calibri" panose="020F0502020204030204" pitchFamily="34" charset="0"/>
            </a:endParaRPr>
          </a:p>
        </p:txBody>
      </p:sp>
    </p:spTree>
    <p:extLst>
      <p:ext uri="{BB962C8B-B14F-4D97-AF65-F5344CB8AC3E}">
        <p14:creationId xmlns:p14="http://schemas.microsoft.com/office/powerpoint/2010/main" val="332238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4.3</a:t>
            </a:r>
            <a:r>
              <a:rPr lang="vi-VN" sz="3000"/>
              <a:t> </a:t>
            </a:r>
            <a:r>
              <a:rPr lang="en-US" sz="3000"/>
              <a:t>CÀI ĐẶT CSDL</a:t>
            </a:r>
            <a:endParaRPr sz="3000" dirty="0"/>
          </a:p>
        </p:txBody>
      </p:sp>
      <p:sp>
        <p:nvSpPr>
          <p:cNvPr id="2" name="TextBox 1">
            <a:extLst>
              <a:ext uri="{FF2B5EF4-FFF2-40B4-BE49-F238E27FC236}">
                <a16:creationId xmlns:a16="http://schemas.microsoft.com/office/drawing/2014/main" id="{1F325E15-5A4B-14E9-B356-B9FA84CF8E59}"/>
              </a:ext>
            </a:extLst>
          </p:cNvPr>
          <p:cNvSpPr txBox="1"/>
          <p:nvPr/>
        </p:nvSpPr>
        <p:spPr>
          <a:xfrm>
            <a:off x="5463425" y="3552578"/>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Dữ liệu bảng Bảng điểm</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3" name="Picture 2" descr="Application&#10;&#10;Description automatically generated with medium confidence">
            <a:extLst>
              <a:ext uri="{FF2B5EF4-FFF2-40B4-BE49-F238E27FC236}">
                <a16:creationId xmlns:a16="http://schemas.microsoft.com/office/drawing/2014/main" id="{F187C6CC-7E24-F390-A3CA-545B54B9A295}"/>
              </a:ext>
            </a:extLst>
          </p:cNvPr>
          <p:cNvPicPr>
            <a:picLocks noChangeAspect="1"/>
          </p:cNvPicPr>
          <p:nvPr/>
        </p:nvPicPr>
        <p:blipFill>
          <a:blip r:embed="rId3"/>
          <a:stretch>
            <a:fillRect/>
          </a:stretch>
        </p:blipFill>
        <p:spPr>
          <a:xfrm>
            <a:off x="4933591" y="923315"/>
            <a:ext cx="3892634" cy="2300212"/>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C0548B7F-EA7E-B35E-DB44-A1DC395890C8}"/>
              </a:ext>
            </a:extLst>
          </p:cNvPr>
          <p:cNvPicPr>
            <a:picLocks noChangeAspect="1"/>
          </p:cNvPicPr>
          <p:nvPr/>
        </p:nvPicPr>
        <p:blipFill>
          <a:blip r:embed="rId4"/>
          <a:stretch>
            <a:fillRect/>
          </a:stretch>
        </p:blipFill>
        <p:spPr>
          <a:xfrm>
            <a:off x="317775" y="2571750"/>
            <a:ext cx="3959241" cy="2300211"/>
          </a:xfrm>
          <a:prstGeom prst="rect">
            <a:avLst/>
          </a:prstGeom>
        </p:spPr>
      </p:pic>
      <p:sp>
        <p:nvSpPr>
          <p:cNvPr id="6" name="TextBox 5">
            <a:extLst>
              <a:ext uri="{FF2B5EF4-FFF2-40B4-BE49-F238E27FC236}">
                <a16:creationId xmlns:a16="http://schemas.microsoft.com/office/drawing/2014/main" id="{531BD16C-3ED6-AC7A-FB95-BADD11174C4B}"/>
              </a:ext>
            </a:extLst>
          </p:cNvPr>
          <p:cNvSpPr txBox="1"/>
          <p:nvPr/>
        </p:nvSpPr>
        <p:spPr>
          <a:xfrm>
            <a:off x="880912" y="1939915"/>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Dữ liệu bảng Giáo Viên</a:t>
            </a:r>
            <a:endParaRPr lang="en-US" sz="1600" dirty="0">
              <a:solidFill>
                <a:schemeClr val="accent4"/>
              </a:solidFill>
              <a:effectLst/>
              <a:latin typeface="Montserrat Medium" panose="00000600000000000000" pitchFamily="2" charset="0"/>
              <a:ea typeface="Calibri" panose="020F0502020204030204" pitchFamily="34" charset="0"/>
            </a:endParaRPr>
          </a:p>
        </p:txBody>
      </p:sp>
    </p:spTree>
    <p:extLst>
      <p:ext uri="{BB962C8B-B14F-4D97-AF65-F5344CB8AC3E}">
        <p14:creationId xmlns:p14="http://schemas.microsoft.com/office/powerpoint/2010/main" val="5611535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4.3</a:t>
            </a:r>
            <a:r>
              <a:rPr lang="vi-VN" sz="3000"/>
              <a:t> </a:t>
            </a:r>
            <a:r>
              <a:rPr lang="en-US" sz="3000"/>
              <a:t>CÀI ĐẶT CSDL</a:t>
            </a:r>
            <a:endParaRPr sz="3000" dirty="0"/>
          </a:p>
        </p:txBody>
      </p:sp>
      <p:sp>
        <p:nvSpPr>
          <p:cNvPr id="2" name="TextBox 1">
            <a:extLst>
              <a:ext uri="{FF2B5EF4-FFF2-40B4-BE49-F238E27FC236}">
                <a16:creationId xmlns:a16="http://schemas.microsoft.com/office/drawing/2014/main" id="{1F325E15-5A4B-14E9-B356-B9FA84CF8E59}"/>
              </a:ext>
            </a:extLst>
          </p:cNvPr>
          <p:cNvSpPr txBox="1"/>
          <p:nvPr/>
        </p:nvSpPr>
        <p:spPr>
          <a:xfrm>
            <a:off x="5463425" y="3552578"/>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Dữ liệu bảng Lớp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6" name="TextBox 5">
            <a:extLst>
              <a:ext uri="{FF2B5EF4-FFF2-40B4-BE49-F238E27FC236}">
                <a16:creationId xmlns:a16="http://schemas.microsoft.com/office/drawing/2014/main" id="{531BD16C-3ED6-AC7A-FB95-BADD11174C4B}"/>
              </a:ext>
            </a:extLst>
          </p:cNvPr>
          <p:cNvSpPr txBox="1"/>
          <p:nvPr/>
        </p:nvSpPr>
        <p:spPr>
          <a:xfrm>
            <a:off x="880912" y="1939915"/>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Dữ liệu bảng Học sinh</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4" name="Picture 3" descr="Table&#10;&#10;Description automatically generated with low confidence">
            <a:extLst>
              <a:ext uri="{FF2B5EF4-FFF2-40B4-BE49-F238E27FC236}">
                <a16:creationId xmlns:a16="http://schemas.microsoft.com/office/drawing/2014/main" id="{322E5DF2-1B1A-864F-F741-91893B2600CB}"/>
              </a:ext>
            </a:extLst>
          </p:cNvPr>
          <p:cNvPicPr>
            <a:picLocks noChangeAspect="1"/>
          </p:cNvPicPr>
          <p:nvPr/>
        </p:nvPicPr>
        <p:blipFill>
          <a:blip r:embed="rId3"/>
          <a:stretch>
            <a:fillRect/>
          </a:stretch>
        </p:blipFill>
        <p:spPr>
          <a:xfrm>
            <a:off x="317773" y="2417090"/>
            <a:ext cx="3959242" cy="238951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C9A4F80B-D529-791A-818A-793AC556E5CB}"/>
              </a:ext>
            </a:extLst>
          </p:cNvPr>
          <p:cNvPicPr>
            <a:picLocks noChangeAspect="1"/>
          </p:cNvPicPr>
          <p:nvPr/>
        </p:nvPicPr>
        <p:blipFill>
          <a:blip r:embed="rId4"/>
          <a:stretch>
            <a:fillRect/>
          </a:stretch>
        </p:blipFill>
        <p:spPr>
          <a:xfrm>
            <a:off x="4866987" y="959292"/>
            <a:ext cx="3959242" cy="2469077"/>
          </a:xfrm>
          <a:prstGeom prst="rect">
            <a:avLst/>
          </a:prstGeom>
        </p:spPr>
      </p:pic>
    </p:spTree>
    <p:extLst>
      <p:ext uri="{BB962C8B-B14F-4D97-AF65-F5344CB8AC3E}">
        <p14:creationId xmlns:p14="http://schemas.microsoft.com/office/powerpoint/2010/main" val="1126326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4" y="141616"/>
            <a:ext cx="7326932"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a:t>4.3</a:t>
            </a:r>
            <a:r>
              <a:rPr lang="vi-VN" sz="3000"/>
              <a:t> </a:t>
            </a:r>
            <a:r>
              <a:rPr lang="en-US" sz="3000"/>
              <a:t>CÀI ĐẶT CSDL</a:t>
            </a:r>
            <a:endParaRPr sz="3000" dirty="0"/>
          </a:p>
        </p:txBody>
      </p:sp>
      <p:sp>
        <p:nvSpPr>
          <p:cNvPr id="2" name="TextBox 1">
            <a:extLst>
              <a:ext uri="{FF2B5EF4-FFF2-40B4-BE49-F238E27FC236}">
                <a16:creationId xmlns:a16="http://schemas.microsoft.com/office/drawing/2014/main" id="{1F325E15-5A4B-14E9-B356-B9FA84CF8E59}"/>
              </a:ext>
            </a:extLst>
          </p:cNvPr>
          <p:cNvSpPr txBox="1"/>
          <p:nvPr/>
        </p:nvSpPr>
        <p:spPr>
          <a:xfrm>
            <a:off x="5277853" y="3552578"/>
            <a:ext cx="3018537"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Dữ liệu bảng Quản trị viên</a:t>
            </a:r>
            <a:endParaRPr lang="en-US" sz="1600" dirty="0">
              <a:solidFill>
                <a:schemeClr val="accent4"/>
              </a:solidFill>
              <a:effectLst/>
              <a:latin typeface="Montserrat Medium" panose="00000600000000000000" pitchFamily="2" charset="0"/>
              <a:ea typeface="Calibri" panose="020F0502020204030204" pitchFamily="34" charset="0"/>
            </a:endParaRPr>
          </a:p>
        </p:txBody>
      </p:sp>
      <p:sp>
        <p:nvSpPr>
          <p:cNvPr id="6" name="TextBox 5">
            <a:extLst>
              <a:ext uri="{FF2B5EF4-FFF2-40B4-BE49-F238E27FC236}">
                <a16:creationId xmlns:a16="http://schemas.microsoft.com/office/drawing/2014/main" id="{531BD16C-3ED6-AC7A-FB95-BADD11174C4B}"/>
              </a:ext>
            </a:extLst>
          </p:cNvPr>
          <p:cNvSpPr txBox="1"/>
          <p:nvPr/>
        </p:nvSpPr>
        <p:spPr>
          <a:xfrm>
            <a:off x="880912" y="1939915"/>
            <a:ext cx="2832965" cy="338554"/>
          </a:xfrm>
          <a:prstGeom prst="rect">
            <a:avLst/>
          </a:prstGeom>
          <a:noFill/>
        </p:spPr>
        <p:txBody>
          <a:bodyPr wrap="square" rtlCol="0">
            <a:spAutoFit/>
          </a:bodyPr>
          <a:lstStyle/>
          <a:p>
            <a:pPr algn="ctr"/>
            <a:r>
              <a:rPr lang="en-US" sz="1600">
                <a:solidFill>
                  <a:schemeClr val="accent4"/>
                </a:solidFill>
                <a:effectLst/>
                <a:latin typeface="Montserrat Medium" panose="00000600000000000000" pitchFamily="2" charset="0"/>
                <a:ea typeface="Times New Roman" panose="02020603050405020304" pitchFamily="18" charset="0"/>
              </a:rPr>
              <a:t>Dữ liệu bảng Môn học</a:t>
            </a:r>
            <a:endParaRPr lang="en-US" sz="1600" dirty="0">
              <a:solidFill>
                <a:schemeClr val="accent4"/>
              </a:solidFill>
              <a:effectLst/>
              <a:latin typeface="Montserrat Medium" panose="00000600000000000000" pitchFamily="2" charset="0"/>
              <a:ea typeface="Calibri" panose="020F0502020204030204" pitchFamily="34"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BC987E2E-C716-DD68-D4A4-52C4E1B2213A}"/>
              </a:ext>
            </a:extLst>
          </p:cNvPr>
          <p:cNvPicPr>
            <a:picLocks noChangeAspect="1"/>
          </p:cNvPicPr>
          <p:nvPr/>
        </p:nvPicPr>
        <p:blipFill>
          <a:blip r:embed="rId3"/>
          <a:stretch>
            <a:fillRect/>
          </a:stretch>
        </p:blipFill>
        <p:spPr>
          <a:xfrm>
            <a:off x="435199" y="2401421"/>
            <a:ext cx="3724390" cy="230231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077DFAF-5C74-E0AD-8F3F-4D781BB93356}"/>
              </a:ext>
            </a:extLst>
          </p:cNvPr>
          <p:cNvPicPr>
            <a:picLocks noChangeAspect="1"/>
          </p:cNvPicPr>
          <p:nvPr/>
        </p:nvPicPr>
        <p:blipFill>
          <a:blip r:embed="rId4"/>
          <a:stretch>
            <a:fillRect/>
          </a:stretch>
        </p:blipFill>
        <p:spPr>
          <a:xfrm>
            <a:off x="4554289" y="874034"/>
            <a:ext cx="4465664" cy="2470316"/>
          </a:xfrm>
          <a:prstGeom prst="rect">
            <a:avLst/>
          </a:prstGeom>
        </p:spPr>
      </p:pic>
    </p:spTree>
    <p:extLst>
      <p:ext uri="{BB962C8B-B14F-4D97-AF65-F5344CB8AC3E}">
        <p14:creationId xmlns:p14="http://schemas.microsoft.com/office/powerpoint/2010/main" val="874777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47025" y="141616"/>
            <a:ext cx="9326329"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000" dirty="0"/>
              <a:t>4.4</a:t>
            </a:r>
            <a:r>
              <a:rPr lang="vi-VN" sz="3000" dirty="0"/>
              <a:t> </a:t>
            </a:r>
            <a:r>
              <a:rPr lang="en-US" sz="3000" dirty="0"/>
              <a:t>CÀI ĐẶT ỨNG DỤNG</a:t>
            </a:r>
            <a:endParaRPr sz="3000" dirty="0"/>
          </a:p>
        </p:txBody>
      </p:sp>
      <p:sp>
        <p:nvSpPr>
          <p:cNvPr id="2" name="TextBox 1">
            <a:extLst>
              <a:ext uri="{FF2B5EF4-FFF2-40B4-BE49-F238E27FC236}">
                <a16:creationId xmlns:a16="http://schemas.microsoft.com/office/drawing/2014/main" id="{92F86F41-3D42-E783-3828-EF9DD8B74061}"/>
              </a:ext>
            </a:extLst>
          </p:cNvPr>
          <p:cNvSpPr txBox="1"/>
          <p:nvPr/>
        </p:nvSpPr>
        <p:spPr>
          <a:xfrm>
            <a:off x="553061" y="1300304"/>
            <a:ext cx="7326156" cy="2867452"/>
          </a:xfrm>
          <a:prstGeom prst="rect">
            <a:avLst/>
          </a:prstGeom>
          <a:noFill/>
        </p:spPr>
        <p:txBody>
          <a:bodyPr wrap="square" rtlCol="0">
            <a:spAutoFit/>
          </a:bodyPr>
          <a:lstStyle/>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	</a:t>
            </a:r>
            <a:r>
              <a:rPr lang="vi-VN">
                <a:effectLst/>
                <a:latin typeface="Montserrat Medium" panose="00000600000000000000" pitchFamily="2" charset="0"/>
                <a:ea typeface="Times New Roman" panose="02020603050405020304" pitchFamily="18" charset="0"/>
              </a:rPr>
              <a:t>Phần mềm quản lý Điểm học sinh Phổ thông trung học đã cài đặt được các chức năng đúng với yêu cầu ban đầu đặt ra như các chức năng đăng nhập, đăng ký, xem điểm, cập nhật thông tin, ... Giải quyết được việc áp dụng cơ sở dữ liệu vào xậy dựng hệ thống quản lý Điểm học sinh Phổ thông trung học. </a:t>
            </a:r>
          </a:p>
          <a:p>
            <a:pPr marL="0" marR="0" algn="just">
              <a:lnSpc>
                <a:spcPct val="130000"/>
              </a:lnSpc>
              <a:spcBef>
                <a:spcPts val="0"/>
              </a:spcBef>
              <a:spcAft>
                <a:spcPts val="0"/>
              </a:spcAft>
              <a:tabLst>
                <a:tab pos="457200" algn="l"/>
              </a:tabLst>
            </a:pPr>
            <a:endParaRPr lang="en-US">
              <a:effectLst/>
              <a:latin typeface="Montserrat Medium" panose="00000600000000000000" pitchFamily="2" charset="0"/>
              <a:ea typeface="Times New Roman" panose="02020603050405020304" pitchFamily="18" charset="0"/>
            </a:endParaRPr>
          </a:p>
          <a:p>
            <a:pPr marL="0" marR="0" algn="just">
              <a:lnSpc>
                <a:spcPct val="130000"/>
              </a:lnSpc>
              <a:spcBef>
                <a:spcPts val="0"/>
              </a:spcBef>
              <a:spcAft>
                <a:spcPts val="0"/>
              </a:spcAft>
              <a:tabLst>
                <a:tab pos="457200" algn="l"/>
              </a:tabLst>
            </a:pPr>
            <a:r>
              <a:rPr lang="en-US">
                <a:effectLst/>
                <a:latin typeface="Montserrat Medium" panose="00000600000000000000" pitchFamily="2" charset="0"/>
                <a:ea typeface="Times New Roman" panose="02020603050405020304" pitchFamily="18" charset="0"/>
              </a:rPr>
              <a:t>	</a:t>
            </a:r>
            <a:r>
              <a:rPr lang="vi-VN">
                <a:effectLst/>
                <a:latin typeface="Montserrat Medium" panose="00000600000000000000" pitchFamily="2" charset="0"/>
                <a:ea typeface="Times New Roman" panose="02020603050405020304" pitchFamily="18" charset="0"/>
              </a:rPr>
              <a:t>Phần mềm quản lý được nhiều công việc hơn cùng một lúc, theo dõi điểm và hạnh kiểm học sinh. Việc quản lý điểm của từng học sinh được thực hiện tốt, đảm bảo độ chuẩn xác, chi tiết tới mức tối đa, hỗ trợ trong quản lý thông tin của từng học sinh được thực hiện hiệu quả, tra cứu thông tin, điểm số của học sinh trở nên dễ dàng, chính xác và nhanh chóng.</a:t>
            </a:r>
          </a:p>
        </p:txBody>
      </p:sp>
    </p:spTree>
    <p:extLst>
      <p:ext uri="{BB962C8B-B14F-4D97-AF65-F5344CB8AC3E}">
        <p14:creationId xmlns:p14="http://schemas.microsoft.com/office/powerpoint/2010/main" val="1272035045"/>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3" name="Title 2">
            <a:extLst>
              <a:ext uri="{FF2B5EF4-FFF2-40B4-BE49-F238E27FC236}">
                <a16:creationId xmlns:a16="http://schemas.microsoft.com/office/drawing/2014/main" id="{10199C82-50F9-40AE-7823-E8547E4A3E2F}"/>
              </a:ext>
            </a:extLst>
          </p:cNvPr>
          <p:cNvSpPr>
            <a:spLocks noGrp="1"/>
          </p:cNvSpPr>
          <p:nvPr>
            <p:ph type="title"/>
          </p:nvPr>
        </p:nvSpPr>
        <p:spPr>
          <a:xfrm>
            <a:off x="415029" y="1086370"/>
            <a:ext cx="8313942" cy="2552305"/>
          </a:xfrm>
        </p:spPr>
        <p:txBody>
          <a:bodyPr/>
          <a:lstStyle/>
          <a:p>
            <a:r>
              <a:rPr lang="en-US" sz="6000" dirty="0" err="1"/>
              <a:t>Kết</a:t>
            </a:r>
            <a:r>
              <a:rPr lang="en-US" sz="6000" dirty="0"/>
              <a:t> </a:t>
            </a:r>
            <a:r>
              <a:rPr lang="en-US" sz="6000" dirty="0" err="1"/>
              <a:t>luận</a:t>
            </a:r>
            <a:br>
              <a:rPr lang="en-US" sz="6000" dirty="0"/>
            </a:br>
            <a:r>
              <a:rPr lang="en-US" sz="6000" dirty="0"/>
              <a:t> </a:t>
            </a:r>
            <a:r>
              <a:rPr lang="en-US" sz="6000" dirty="0" err="1"/>
              <a:t>và</a:t>
            </a:r>
            <a:r>
              <a:rPr lang="en-US" sz="6000" dirty="0"/>
              <a:t> </a:t>
            </a:r>
            <a:br>
              <a:rPr lang="en-US" sz="6000" dirty="0"/>
            </a:br>
            <a:r>
              <a:rPr lang="en-US" sz="6000" dirty="0" err="1"/>
              <a:t>Hướng</a:t>
            </a:r>
            <a:r>
              <a:rPr lang="en-US" sz="6000" dirty="0"/>
              <a:t> </a:t>
            </a:r>
            <a:r>
              <a:rPr lang="en-US" sz="6000" dirty="0" err="1"/>
              <a:t>phát</a:t>
            </a:r>
            <a:r>
              <a:rPr lang="en-US" sz="6000" dirty="0"/>
              <a:t> </a:t>
            </a:r>
            <a:r>
              <a:rPr lang="en-US" sz="6000" dirty="0" err="1"/>
              <a:t>triển</a:t>
            </a:r>
            <a:endParaRPr lang="en-US" sz="6000" dirty="0"/>
          </a:p>
        </p:txBody>
      </p:sp>
    </p:spTree>
    <p:extLst>
      <p:ext uri="{BB962C8B-B14F-4D97-AF65-F5344CB8AC3E}">
        <p14:creationId xmlns:p14="http://schemas.microsoft.com/office/powerpoint/2010/main" val="424706006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3" name="Title 2">
            <a:extLst>
              <a:ext uri="{FF2B5EF4-FFF2-40B4-BE49-F238E27FC236}">
                <a16:creationId xmlns:a16="http://schemas.microsoft.com/office/drawing/2014/main" id="{10199C82-50F9-40AE-7823-E8547E4A3E2F}"/>
              </a:ext>
            </a:extLst>
          </p:cNvPr>
          <p:cNvSpPr>
            <a:spLocks noGrp="1"/>
          </p:cNvSpPr>
          <p:nvPr>
            <p:ph type="title"/>
          </p:nvPr>
        </p:nvSpPr>
        <p:spPr>
          <a:xfrm>
            <a:off x="1536129" y="1174142"/>
            <a:ext cx="6071741" cy="2795216"/>
          </a:xfrm>
        </p:spPr>
        <p:txBody>
          <a:bodyPr/>
          <a:lstStyle/>
          <a:p>
            <a:r>
              <a:rPr lang="en-US" sz="6000" dirty="0" err="1"/>
              <a:t>Cảm</a:t>
            </a:r>
            <a:r>
              <a:rPr lang="en-US" sz="6000" dirty="0"/>
              <a:t> </a:t>
            </a:r>
            <a:r>
              <a:rPr lang="en-US" sz="6000" dirty="0" err="1"/>
              <a:t>ơn</a:t>
            </a:r>
            <a:r>
              <a:rPr lang="en-US" sz="6000" dirty="0"/>
              <a:t> </a:t>
            </a:r>
            <a:r>
              <a:rPr lang="en-US" sz="6000" dirty="0" err="1"/>
              <a:t>thầy</a:t>
            </a:r>
            <a:r>
              <a:rPr lang="en-US" sz="6000" dirty="0"/>
              <a:t> </a:t>
            </a:r>
            <a:r>
              <a:rPr lang="en-US" sz="6000" dirty="0" err="1"/>
              <a:t>và</a:t>
            </a:r>
            <a:r>
              <a:rPr lang="en-US" sz="6000" dirty="0"/>
              <a:t> </a:t>
            </a:r>
            <a:r>
              <a:rPr lang="en-US" sz="6000" dirty="0" err="1"/>
              <a:t>các</a:t>
            </a:r>
            <a:r>
              <a:rPr lang="en-US" sz="6000" dirty="0"/>
              <a:t> </a:t>
            </a:r>
            <a:r>
              <a:rPr lang="en-US" sz="6000" dirty="0" err="1"/>
              <a:t>bạn</a:t>
            </a:r>
            <a:r>
              <a:rPr lang="en-US" sz="6000" dirty="0"/>
              <a:t> </a:t>
            </a:r>
            <a:r>
              <a:rPr lang="en-US" sz="6000" dirty="0" err="1"/>
              <a:t>đã</a:t>
            </a:r>
            <a:r>
              <a:rPr lang="en-US" sz="6000" dirty="0"/>
              <a:t> </a:t>
            </a:r>
            <a:r>
              <a:rPr lang="en-US" sz="6000" dirty="0" err="1"/>
              <a:t>lắng</a:t>
            </a:r>
            <a:r>
              <a:rPr lang="en-US" sz="6000" dirty="0"/>
              <a:t> </a:t>
            </a:r>
            <a:r>
              <a:rPr lang="en-US" sz="6000" dirty="0" err="1"/>
              <a:t>nghe</a:t>
            </a:r>
            <a:endParaRPr lang="en-US" sz="6000" dirty="0"/>
          </a:p>
        </p:txBody>
      </p:sp>
    </p:spTree>
    <p:extLst>
      <p:ext uri="{BB962C8B-B14F-4D97-AF65-F5344CB8AC3E}">
        <p14:creationId xmlns:p14="http://schemas.microsoft.com/office/powerpoint/2010/main" val="27272782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285388" y="0"/>
            <a:ext cx="5074632"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1.2 MỤC TIÊU VÀ PHẠM VI ĐỀ TÀI</a:t>
            </a:r>
            <a:endParaRPr sz="3000" dirty="0"/>
          </a:p>
        </p:txBody>
      </p:sp>
      <p:sp>
        <p:nvSpPr>
          <p:cNvPr id="5" name="Google Shape;599;p40">
            <a:extLst>
              <a:ext uri="{FF2B5EF4-FFF2-40B4-BE49-F238E27FC236}">
                <a16:creationId xmlns:a16="http://schemas.microsoft.com/office/drawing/2014/main" id="{21209642-2CAC-9340-FF2D-6C01723375B3}"/>
              </a:ext>
            </a:extLst>
          </p:cNvPr>
          <p:cNvSpPr txBox="1"/>
          <p:nvPr/>
        </p:nvSpPr>
        <p:spPr>
          <a:xfrm>
            <a:off x="225915" y="966439"/>
            <a:ext cx="5193578" cy="2408662"/>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vi-VN" sz="1800" b="1" dirty="0">
                <a:solidFill>
                  <a:schemeClr val="accent3"/>
                </a:solidFill>
                <a:latin typeface="Montserrat Medium" panose="00000600000000000000" pitchFamily="2" charset="0"/>
                <a:ea typeface="Montserrat Black"/>
                <a:cs typeface="Montserrat Black"/>
                <a:sym typeface="Montserrat Black"/>
              </a:rPr>
              <a:t>MỤC TIÊU CẦN PHẢI ĐẠT ĐƯỢC</a:t>
            </a:r>
          </a:p>
          <a:p>
            <a:pPr marL="0" lvl="0" indent="0" algn="ctr" rtl="0">
              <a:spcBef>
                <a:spcPts val="0"/>
              </a:spcBef>
              <a:spcAft>
                <a:spcPts val="0"/>
              </a:spcAft>
              <a:buNone/>
            </a:pPr>
            <a:endParaRPr lang="vi-VN" dirty="0">
              <a:solidFill>
                <a:srgbClr val="000608"/>
              </a:solidFill>
              <a:latin typeface="Montserrat Medium" panose="00000600000000000000" pitchFamily="2" charset="0"/>
              <a:ea typeface="Montserrat Black"/>
              <a:cs typeface="Montserrat Black"/>
              <a:sym typeface="Montserrat Black"/>
            </a:endParaRPr>
          </a:p>
          <a:p>
            <a:pPr marL="285750" lvl="0" indent="-285750" rtl="0">
              <a:spcBef>
                <a:spcPts val="0"/>
              </a:spcBef>
              <a:spcAft>
                <a:spcPts val="0"/>
              </a:spcAft>
              <a:buFont typeface="Arial" panose="020B0604020202020204" pitchFamily="34" charset="0"/>
              <a:buChar char="•"/>
            </a:pPr>
            <a:r>
              <a:rPr lang="vi-VN" dirty="0">
                <a:solidFill>
                  <a:srgbClr val="000608"/>
                </a:solidFill>
                <a:effectLst/>
                <a:latin typeface="Montserrat Medium" panose="00000600000000000000" pitchFamily="2" charset="0"/>
                <a:ea typeface="Times New Roman" panose="02020603050405020304" pitchFamily="18" charset="0"/>
              </a:rPr>
              <a:t>Xây dựng hệ thống quản lý điểm </a:t>
            </a:r>
            <a:r>
              <a:rPr lang="en-US" dirty="0" err="1">
                <a:solidFill>
                  <a:srgbClr val="000608"/>
                </a:solidFill>
                <a:effectLst/>
                <a:latin typeface="Montserrat Medium" panose="00000600000000000000" pitchFamily="2" charset="0"/>
                <a:ea typeface="Times New Roman" panose="02020603050405020304" pitchFamily="18" charset="0"/>
              </a:rPr>
              <a:t>học</a:t>
            </a:r>
            <a:r>
              <a:rPr lang="en-US" dirty="0">
                <a:solidFill>
                  <a:srgbClr val="000608"/>
                </a:solidFill>
                <a:effectLst/>
                <a:latin typeface="Montserrat Medium" panose="00000600000000000000" pitchFamily="2" charset="0"/>
                <a:ea typeface="Times New Roman" panose="02020603050405020304" pitchFamily="18" charset="0"/>
              </a:rPr>
              <a:t> </a:t>
            </a:r>
            <a:r>
              <a:rPr lang="en-US" dirty="0" err="1">
                <a:solidFill>
                  <a:srgbClr val="000608"/>
                </a:solidFill>
                <a:effectLst/>
                <a:latin typeface="Montserrat Medium" panose="00000600000000000000" pitchFamily="2" charset="0"/>
                <a:ea typeface="Times New Roman" panose="02020603050405020304" pitchFamily="18" charset="0"/>
              </a:rPr>
              <a:t>sinh</a:t>
            </a:r>
            <a:r>
              <a:rPr lang="en-US" dirty="0">
                <a:solidFill>
                  <a:srgbClr val="000608"/>
                </a:solidFill>
                <a:effectLst/>
                <a:latin typeface="Montserrat Medium" panose="00000600000000000000" pitchFamily="2" charset="0"/>
                <a:ea typeface="Times New Roman" panose="02020603050405020304" pitchFamily="18" charset="0"/>
              </a:rPr>
              <a:t> </a:t>
            </a:r>
            <a:r>
              <a:rPr lang="en-US" dirty="0" err="1">
                <a:solidFill>
                  <a:srgbClr val="000608"/>
                </a:solidFill>
                <a:effectLst/>
                <a:latin typeface="Montserrat Medium" panose="00000600000000000000" pitchFamily="2" charset="0"/>
                <a:ea typeface="Times New Roman" panose="02020603050405020304" pitchFamily="18" charset="0"/>
              </a:rPr>
              <a:t>Trung</a:t>
            </a:r>
            <a:r>
              <a:rPr lang="en-US" dirty="0">
                <a:solidFill>
                  <a:srgbClr val="000608"/>
                </a:solidFill>
                <a:effectLst/>
                <a:latin typeface="Montserrat Medium" panose="00000600000000000000" pitchFamily="2" charset="0"/>
                <a:ea typeface="Times New Roman" panose="02020603050405020304" pitchFamily="18" charset="0"/>
              </a:rPr>
              <a:t> </a:t>
            </a:r>
            <a:r>
              <a:rPr lang="en-US" dirty="0" err="1">
                <a:solidFill>
                  <a:srgbClr val="000608"/>
                </a:solidFill>
                <a:effectLst/>
                <a:latin typeface="Montserrat Medium" panose="00000600000000000000" pitchFamily="2" charset="0"/>
                <a:ea typeface="Times New Roman" panose="02020603050405020304" pitchFamily="18" charset="0"/>
              </a:rPr>
              <a:t>học</a:t>
            </a:r>
            <a:r>
              <a:rPr lang="en-US" dirty="0">
                <a:solidFill>
                  <a:srgbClr val="000608"/>
                </a:solidFill>
                <a:effectLst/>
                <a:latin typeface="Montserrat Medium" panose="00000600000000000000" pitchFamily="2" charset="0"/>
                <a:ea typeface="Times New Roman" panose="02020603050405020304" pitchFamily="18" charset="0"/>
              </a:rPr>
              <a:t> </a:t>
            </a:r>
            <a:r>
              <a:rPr lang="en-US" dirty="0" err="1">
                <a:solidFill>
                  <a:srgbClr val="000608"/>
                </a:solidFill>
                <a:effectLst/>
                <a:latin typeface="Montserrat Medium" panose="00000600000000000000" pitchFamily="2" charset="0"/>
                <a:ea typeface="Times New Roman" panose="02020603050405020304" pitchFamily="18" charset="0"/>
              </a:rPr>
              <a:t>phổ</a:t>
            </a:r>
            <a:r>
              <a:rPr lang="en-US" dirty="0">
                <a:solidFill>
                  <a:srgbClr val="000608"/>
                </a:solidFill>
                <a:effectLst/>
                <a:latin typeface="Montserrat Medium" panose="00000600000000000000" pitchFamily="2" charset="0"/>
                <a:ea typeface="Times New Roman" panose="02020603050405020304" pitchFamily="18" charset="0"/>
              </a:rPr>
              <a:t> </a:t>
            </a:r>
            <a:r>
              <a:rPr lang="en-US" dirty="0" err="1">
                <a:solidFill>
                  <a:srgbClr val="000608"/>
                </a:solidFill>
                <a:effectLst/>
                <a:latin typeface="Montserrat Medium" panose="00000600000000000000" pitchFamily="2" charset="0"/>
                <a:ea typeface="Times New Roman" panose="02020603050405020304" pitchFamily="18" charset="0"/>
              </a:rPr>
              <a:t>thông</a:t>
            </a:r>
            <a:r>
              <a:rPr lang="vi-VN" dirty="0">
                <a:solidFill>
                  <a:srgbClr val="000608"/>
                </a:solidFill>
                <a:effectLst/>
                <a:latin typeface="Montserrat Medium" panose="00000600000000000000" pitchFamily="2" charset="0"/>
                <a:ea typeface="Times New Roman" panose="02020603050405020304" pitchFamily="18" charset="0"/>
              </a:rPr>
              <a:t> có tính chính xác cao</a:t>
            </a:r>
            <a:endParaRPr lang="vi-VN" dirty="0">
              <a:solidFill>
                <a:srgbClr val="000608"/>
              </a:solidFill>
              <a:effectLst/>
              <a:latin typeface="Montserrat Medium" panose="00000600000000000000" pitchFamily="2" charset="0"/>
              <a:ea typeface="Times New Roman" panose="02020603050405020304" pitchFamily="18" charset="0"/>
              <a:sym typeface="Montserrat Black"/>
            </a:endParaRPr>
          </a:p>
          <a:p>
            <a:pPr marL="285750" lvl="0" indent="-285750" rtl="0">
              <a:spcBef>
                <a:spcPts val="0"/>
              </a:spcBef>
              <a:spcAft>
                <a:spcPts val="0"/>
              </a:spcAft>
              <a:buFont typeface="Arial" panose="020B0604020202020204" pitchFamily="34" charset="0"/>
              <a:buChar char="•"/>
            </a:pPr>
            <a:r>
              <a:rPr lang="vi-VN" dirty="0">
                <a:solidFill>
                  <a:srgbClr val="000608"/>
                </a:solidFill>
                <a:effectLst/>
                <a:latin typeface="Montserrat Medium" panose="00000600000000000000" pitchFamily="2" charset="0"/>
                <a:ea typeface="Times New Roman" panose="02020603050405020304" pitchFamily="18" charset="0"/>
              </a:rPr>
              <a:t>Hệ thống đáp ứng đầy đủ các nhu cầu về lưu trữ và tính toán đưa ra kết quả</a:t>
            </a:r>
            <a:endParaRPr lang="vi-VN" dirty="0">
              <a:solidFill>
                <a:srgbClr val="000608"/>
              </a:solidFill>
              <a:latin typeface="Montserrat Medium" panose="00000600000000000000" pitchFamily="2" charset="0"/>
              <a:ea typeface="Times New Roman" panose="02020603050405020304" pitchFamily="18" charset="0"/>
              <a:sym typeface="Montserrat Black"/>
            </a:endParaRPr>
          </a:p>
          <a:p>
            <a:pPr marL="285750" lvl="0" indent="-285750" rtl="0">
              <a:spcBef>
                <a:spcPts val="0"/>
              </a:spcBef>
              <a:spcAft>
                <a:spcPts val="0"/>
              </a:spcAft>
              <a:buFont typeface="Arial" panose="020B0604020202020204" pitchFamily="34" charset="0"/>
              <a:buChar char="•"/>
            </a:pPr>
            <a:r>
              <a:rPr lang="vi-VN" dirty="0">
                <a:solidFill>
                  <a:srgbClr val="000608"/>
                </a:solidFill>
                <a:effectLst/>
                <a:latin typeface="Montserrat Medium" panose="00000600000000000000" pitchFamily="2" charset="0"/>
                <a:ea typeface="Times New Roman" panose="02020603050405020304" pitchFamily="18" charset="0"/>
              </a:rPr>
              <a:t>Hệ thống còn phải cho phép tạo ra các bảng báo cáo từ kết quả </a:t>
            </a:r>
            <a:r>
              <a:rPr lang="vi-VN" dirty="0" err="1">
                <a:solidFill>
                  <a:srgbClr val="000608"/>
                </a:solidFill>
                <a:effectLst/>
                <a:latin typeface="Montserrat Medium" panose="00000600000000000000" pitchFamily="2" charset="0"/>
                <a:ea typeface="Times New Roman" panose="02020603050405020304" pitchFamily="18" charset="0"/>
              </a:rPr>
              <a:t>học</a:t>
            </a:r>
            <a:r>
              <a:rPr lang="vi-VN" dirty="0">
                <a:solidFill>
                  <a:srgbClr val="000608"/>
                </a:solidFill>
                <a:effectLst/>
                <a:latin typeface="Montserrat Medium" panose="00000600000000000000" pitchFamily="2" charset="0"/>
                <a:ea typeface="Times New Roman" panose="02020603050405020304" pitchFamily="18" charset="0"/>
              </a:rPr>
              <a:t> </a:t>
            </a:r>
            <a:r>
              <a:rPr lang="vi-VN" dirty="0" err="1">
                <a:solidFill>
                  <a:srgbClr val="000608"/>
                </a:solidFill>
                <a:effectLst/>
                <a:latin typeface="Montserrat Medium" panose="00000600000000000000" pitchFamily="2" charset="0"/>
                <a:ea typeface="Times New Roman" panose="02020603050405020304" pitchFamily="18" charset="0"/>
              </a:rPr>
              <a:t>tập</a:t>
            </a:r>
            <a:endParaRPr lang="vi-VN" dirty="0">
              <a:solidFill>
                <a:srgbClr val="000608"/>
              </a:solidFill>
              <a:latin typeface="Montserrat Medium" panose="00000600000000000000" pitchFamily="2" charset="0"/>
              <a:ea typeface="Montserrat Black"/>
              <a:cs typeface="Montserrat Black"/>
              <a:sym typeface="Montserrat Black"/>
            </a:endParaRPr>
          </a:p>
          <a:p>
            <a:pPr marL="0" lvl="0" indent="0" algn="ctr" rtl="0">
              <a:spcBef>
                <a:spcPts val="0"/>
              </a:spcBef>
              <a:spcAft>
                <a:spcPts val="0"/>
              </a:spcAft>
              <a:buNone/>
            </a:pPr>
            <a:endParaRPr dirty="0">
              <a:solidFill>
                <a:srgbClr val="000608"/>
              </a:solidFill>
              <a:latin typeface="Montserrat Medium" panose="00000600000000000000" pitchFamily="2" charset="0"/>
              <a:ea typeface="Montserrat Black"/>
              <a:cs typeface="Montserrat Black"/>
              <a:sym typeface="Montserrat Black"/>
            </a:endParaRPr>
          </a:p>
        </p:txBody>
      </p:sp>
      <p:sp>
        <p:nvSpPr>
          <p:cNvPr id="6" name="Google Shape;599;p40">
            <a:extLst>
              <a:ext uri="{FF2B5EF4-FFF2-40B4-BE49-F238E27FC236}">
                <a16:creationId xmlns:a16="http://schemas.microsoft.com/office/drawing/2014/main" id="{642D7EEC-03C6-598F-8411-E076BF46F13E}"/>
              </a:ext>
            </a:extLst>
          </p:cNvPr>
          <p:cNvSpPr txBox="1"/>
          <p:nvPr/>
        </p:nvSpPr>
        <p:spPr>
          <a:xfrm>
            <a:off x="4668644" y="2898852"/>
            <a:ext cx="4099552" cy="2058327"/>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vi-VN" sz="1800" b="1" dirty="0">
                <a:solidFill>
                  <a:schemeClr val="accent3"/>
                </a:solidFill>
                <a:latin typeface="Montserrat Medium" panose="00000600000000000000" pitchFamily="2" charset="0"/>
                <a:ea typeface="Montserrat Black"/>
                <a:cs typeface="Montserrat Black"/>
                <a:sym typeface="Montserrat Black"/>
              </a:rPr>
              <a:t>PHẠM VI GIỚI HẠN CỦA ĐỀ TÀI</a:t>
            </a:r>
          </a:p>
          <a:p>
            <a:pPr marL="0" lvl="0" indent="0" algn="ctr" rtl="0">
              <a:spcBef>
                <a:spcPts val="0"/>
              </a:spcBef>
              <a:spcAft>
                <a:spcPts val="0"/>
              </a:spcAft>
              <a:buNone/>
            </a:pPr>
            <a:endParaRPr lang="vi-VN" dirty="0">
              <a:solidFill>
                <a:srgbClr val="000608"/>
              </a:solidFill>
              <a:latin typeface="Montserrat Medium" panose="00000600000000000000" pitchFamily="2" charset="0"/>
              <a:ea typeface="Montserrat Black"/>
              <a:cs typeface="Montserrat Black"/>
              <a:sym typeface="Montserrat Black"/>
            </a:endParaRPr>
          </a:p>
          <a:p>
            <a:pPr marL="285750" lvl="0" indent="-285750" rtl="0">
              <a:spcBef>
                <a:spcPts val="0"/>
              </a:spcBef>
              <a:spcAft>
                <a:spcPts val="0"/>
              </a:spcAft>
              <a:buFont typeface="Arial" panose="020B0604020202020204" pitchFamily="34" charset="0"/>
              <a:buChar char="•"/>
            </a:pPr>
            <a:r>
              <a:rPr lang="vi-VN" dirty="0">
                <a:solidFill>
                  <a:srgbClr val="000000"/>
                </a:solidFill>
                <a:effectLst/>
                <a:latin typeface="Montserrat Medium" panose="00000600000000000000" pitchFamily="2" charset="0"/>
                <a:ea typeface="Times New Roman" panose="02020603050405020304" pitchFamily="18" charset="0"/>
              </a:rPr>
              <a:t>Phần mềm xây dựng cho trường Trung học phổ thông Trần Cao Vân</a:t>
            </a:r>
          </a:p>
          <a:p>
            <a:pPr marL="285750" indent="-285750">
              <a:buFont typeface="Arial" panose="020B0604020202020204" pitchFamily="34" charset="0"/>
              <a:buChar char="•"/>
            </a:pPr>
            <a:r>
              <a:rPr lang="vi-VN" dirty="0">
                <a:solidFill>
                  <a:srgbClr val="000000"/>
                </a:solidFill>
                <a:effectLst/>
                <a:latin typeface="Montserrat Medium" panose="00000600000000000000" pitchFamily="2" charset="0"/>
                <a:ea typeface="Calibri" panose="020F0502020204030204" pitchFamily="34" charset="0"/>
              </a:rPr>
              <a:t>Người sử dụng phần mềm chính là các học sinh tất cả các khoá và người quản trị (giáo viên, tổ trưởng, ban giám hiệu,…)</a:t>
            </a:r>
            <a:endParaRPr dirty="0">
              <a:solidFill>
                <a:srgbClr val="000608"/>
              </a:solidFill>
              <a:latin typeface="Montserrat Medium" panose="00000600000000000000" pitchFamily="2" charset="0"/>
              <a:ea typeface="Montserrat Black"/>
              <a:cs typeface="Montserrat Black"/>
              <a:sym typeface="Montserrat Black"/>
            </a:endParaRPr>
          </a:p>
        </p:txBody>
      </p:sp>
    </p:spTree>
    <p:extLst>
      <p:ext uri="{BB962C8B-B14F-4D97-AF65-F5344CB8AC3E}">
        <p14:creationId xmlns:p14="http://schemas.microsoft.com/office/powerpoint/2010/main" val="231955733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172933" y="0"/>
            <a:ext cx="5484451"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1.3 KHẢO SÁT HỆ THỐNG</a:t>
            </a:r>
            <a:endParaRPr sz="3000" dirty="0"/>
          </a:p>
        </p:txBody>
      </p:sp>
      <p:sp>
        <p:nvSpPr>
          <p:cNvPr id="3" name="Subtitle 2">
            <a:extLst>
              <a:ext uri="{FF2B5EF4-FFF2-40B4-BE49-F238E27FC236}">
                <a16:creationId xmlns:a16="http://schemas.microsoft.com/office/drawing/2014/main" id="{BF4230A0-2C80-610F-9E18-671B5EBA96D7}"/>
              </a:ext>
            </a:extLst>
          </p:cNvPr>
          <p:cNvSpPr>
            <a:spLocks noGrp="1"/>
          </p:cNvSpPr>
          <p:nvPr>
            <p:ph type="subTitle" idx="1"/>
          </p:nvPr>
        </p:nvSpPr>
        <p:spPr>
          <a:xfrm>
            <a:off x="1178960" y="1254745"/>
            <a:ext cx="2855824" cy="2310622"/>
          </a:xfrm>
        </p:spPr>
        <p:txBody>
          <a:bodyPr/>
          <a:lstStyle/>
          <a:p>
            <a:pPr algn="l">
              <a:buFont typeface="Arial" panose="020B0604020202020204" pitchFamily="34" charset="0"/>
              <a:buChar char="•"/>
            </a:pPr>
            <a:r>
              <a:rPr lang="vi-VN" sz="1400" dirty="0"/>
              <a:t>Nhập và cập nhật hồ sơ</a:t>
            </a:r>
          </a:p>
          <a:p>
            <a:pPr algn="l">
              <a:buFont typeface="Arial" panose="020B0604020202020204" pitchFamily="34" charset="0"/>
              <a:buChar char="•"/>
            </a:pPr>
            <a:r>
              <a:rPr lang="vi-VN" sz="1400" dirty="0"/>
              <a:t>Xếp lớp</a:t>
            </a:r>
          </a:p>
          <a:p>
            <a:pPr algn="l">
              <a:buFont typeface="Arial" panose="020B0604020202020204" pitchFamily="34" charset="0"/>
              <a:buChar char="•"/>
            </a:pPr>
            <a:r>
              <a:rPr lang="vi-VN" sz="1400" dirty="0"/>
              <a:t>Chấm điểm</a:t>
            </a:r>
          </a:p>
          <a:p>
            <a:pPr algn="l">
              <a:buFont typeface="Arial" panose="020B0604020202020204" pitchFamily="34" charset="0"/>
              <a:buChar char="•"/>
            </a:pPr>
            <a:r>
              <a:rPr lang="vi-VN" sz="1400" dirty="0"/>
              <a:t>Xem điểm</a:t>
            </a:r>
          </a:p>
          <a:p>
            <a:pPr algn="l">
              <a:buFont typeface="Arial" panose="020B0604020202020204" pitchFamily="34" charset="0"/>
              <a:buChar char="•"/>
            </a:pPr>
            <a:r>
              <a:rPr lang="vi-VN" sz="1400" dirty="0"/>
              <a:t>Vào điểm</a:t>
            </a:r>
          </a:p>
          <a:p>
            <a:pPr algn="l">
              <a:buFont typeface="Arial" panose="020B0604020202020204" pitchFamily="34" charset="0"/>
              <a:buChar char="•"/>
            </a:pPr>
            <a:r>
              <a:rPr lang="vi-VN" sz="1400" dirty="0"/>
              <a:t>Tính điểm</a:t>
            </a:r>
          </a:p>
          <a:p>
            <a:pPr algn="l">
              <a:buFont typeface="Arial" panose="020B0604020202020204" pitchFamily="34" charset="0"/>
              <a:buChar char="•"/>
            </a:pPr>
            <a:r>
              <a:rPr lang="vi-VN" sz="1400" dirty="0"/>
              <a:t>Ghi điểm vào học bạ</a:t>
            </a:r>
          </a:p>
          <a:p>
            <a:pPr algn="l">
              <a:buFont typeface="Arial" panose="020B0604020202020204" pitchFamily="34" charset="0"/>
              <a:buChar char="•"/>
            </a:pPr>
            <a:r>
              <a:rPr lang="vi-VN" sz="1400" dirty="0"/>
              <a:t>Báo cáo kết quả học tập</a:t>
            </a:r>
          </a:p>
          <a:p>
            <a:pPr algn="l">
              <a:buFont typeface="Arial" panose="020B0604020202020204" pitchFamily="34" charset="0"/>
              <a:buChar char="•"/>
            </a:pPr>
            <a:r>
              <a:rPr lang="vi-VN" sz="1400" dirty="0"/>
              <a:t>In kết quả học tập</a:t>
            </a:r>
            <a:endParaRPr lang="en-US" sz="1400" dirty="0"/>
          </a:p>
        </p:txBody>
      </p:sp>
      <p:sp>
        <p:nvSpPr>
          <p:cNvPr id="4" name="Google Shape;446;p38">
            <a:extLst>
              <a:ext uri="{FF2B5EF4-FFF2-40B4-BE49-F238E27FC236}">
                <a16:creationId xmlns:a16="http://schemas.microsoft.com/office/drawing/2014/main" id="{AE2B4D8E-4752-D1DC-261C-FC18BD7057E5}"/>
              </a:ext>
            </a:extLst>
          </p:cNvPr>
          <p:cNvSpPr txBox="1">
            <a:spLocks/>
          </p:cNvSpPr>
          <p:nvPr/>
        </p:nvSpPr>
        <p:spPr>
          <a:xfrm>
            <a:off x="299774" y="561278"/>
            <a:ext cx="4614197" cy="69346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1.3.1 Giới thiệu sơ lược về hệ thống thông tin mà nhóm khảo sát </a:t>
            </a:r>
          </a:p>
        </p:txBody>
      </p:sp>
      <p:sp>
        <p:nvSpPr>
          <p:cNvPr id="5" name="Google Shape;446;p38">
            <a:extLst>
              <a:ext uri="{FF2B5EF4-FFF2-40B4-BE49-F238E27FC236}">
                <a16:creationId xmlns:a16="http://schemas.microsoft.com/office/drawing/2014/main" id="{6EC02871-9F6C-C73E-7036-AACDACD005C9}"/>
              </a:ext>
            </a:extLst>
          </p:cNvPr>
          <p:cNvSpPr txBox="1">
            <a:spLocks/>
          </p:cNvSpPr>
          <p:nvPr/>
        </p:nvSpPr>
        <p:spPr>
          <a:xfrm>
            <a:off x="3075779" y="3204811"/>
            <a:ext cx="4985904" cy="112999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1.3.2 Trình bày chi tiết quy trình nghiệp vụ của từng công việc diễn ra bên trong hệ thống</a:t>
            </a:r>
          </a:p>
          <a:p>
            <a:endParaRPr lang="vi-VN" sz="1800" dirty="0">
              <a:solidFill>
                <a:schemeClr val="accent4">
                  <a:lumMod val="75000"/>
                </a:schemeClr>
              </a:solidFill>
            </a:endParaRPr>
          </a:p>
        </p:txBody>
      </p:sp>
      <p:sp>
        <p:nvSpPr>
          <p:cNvPr id="6" name="TextBox 5">
            <a:extLst>
              <a:ext uri="{FF2B5EF4-FFF2-40B4-BE49-F238E27FC236}">
                <a16:creationId xmlns:a16="http://schemas.microsoft.com/office/drawing/2014/main" id="{A0AC6647-2552-3092-BE22-C8EB70DB2AE7}"/>
              </a:ext>
            </a:extLst>
          </p:cNvPr>
          <p:cNvSpPr txBox="1"/>
          <p:nvPr/>
        </p:nvSpPr>
        <p:spPr>
          <a:xfrm>
            <a:off x="3858320" y="4189393"/>
            <a:ext cx="3598127" cy="954107"/>
          </a:xfrm>
          <a:prstGeom prst="rect">
            <a:avLst/>
          </a:prstGeom>
          <a:noFill/>
        </p:spPr>
        <p:txBody>
          <a:bodyPr wrap="square" rtlCol="0">
            <a:spAutoFit/>
          </a:bodyPr>
          <a:lstStyle/>
          <a:p>
            <a:pPr marL="285750" indent="-285750">
              <a:lnSpc>
                <a:spcPct val="150000"/>
              </a:lnSpc>
              <a:buClr>
                <a:srgbClr val="666466"/>
              </a:buClr>
              <a:buFont typeface="Arial" panose="020B0604020202020204" pitchFamily="34" charset="0"/>
              <a:buChar char="•"/>
            </a:pPr>
            <a:r>
              <a:rPr lang="vi-VN" sz="1400" dirty="0">
                <a:solidFill>
                  <a:srgbClr val="666466"/>
                </a:solidFill>
                <a:latin typeface="Montserrat Medium" panose="00000600000000000000" pitchFamily="2" charset="0"/>
              </a:rPr>
              <a:t>Cách </a:t>
            </a:r>
            <a:r>
              <a:rPr lang="vi-VN" sz="1400" dirty="0" err="1">
                <a:solidFill>
                  <a:srgbClr val="666466"/>
                </a:solidFill>
                <a:latin typeface="Montserrat Medium" panose="00000600000000000000" pitchFamily="2" charset="0"/>
              </a:rPr>
              <a:t>tính</a:t>
            </a:r>
            <a:r>
              <a:rPr lang="vi-VN" sz="1400" dirty="0">
                <a:solidFill>
                  <a:srgbClr val="666466"/>
                </a:solidFill>
                <a:latin typeface="Montserrat Medium" panose="00000600000000000000" pitchFamily="2" charset="0"/>
              </a:rPr>
              <a:t> </a:t>
            </a:r>
            <a:r>
              <a:rPr lang="vi-VN" sz="1400" dirty="0" err="1">
                <a:solidFill>
                  <a:srgbClr val="666466"/>
                </a:solidFill>
                <a:latin typeface="Montserrat Medium" panose="00000600000000000000" pitchFamily="2" charset="0"/>
              </a:rPr>
              <a:t>điểm</a:t>
            </a:r>
            <a:endParaRPr lang="vi-VN" sz="1400" dirty="0">
              <a:solidFill>
                <a:srgbClr val="666466"/>
              </a:solidFill>
              <a:latin typeface="Montserrat Medium" panose="00000600000000000000" pitchFamily="2" charset="0"/>
            </a:endParaRPr>
          </a:p>
          <a:p>
            <a:pPr marL="285750" indent="-285750">
              <a:lnSpc>
                <a:spcPct val="150000"/>
              </a:lnSpc>
              <a:buClr>
                <a:srgbClr val="666466"/>
              </a:buClr>
              <a:buFont typeface="Arial" panose="020B0604020202020204" pitchFamily="34" charset="0"/>
              <a:buChar char="•"/>
            </a:pPr>
            <a:r>
              <a:rPr lang="vi-VN" sz="1400" dirty="0">
                <a:solidFill>
                  <a:srgbClr val="666466"/>
                </a:solidFill>
                <a:latin typeface="Montserrat Medium" panose="00000600000000000000" pitchFamily="2" charset="0"/>
              </a:rPr>
              <a:t>Tiêu chuẩn xét học lực</a:t>
            </a:r>
          </a:p>
          <a:p>
            <a:endParaRPr lang="en-US" dirty="0"/>
          </a:p>
        </p:txBody>
      </p:sp>
      <p:grpSp>
        <p:nvGrpSpPr>
          <p:cNvPr id="7" name="Google Shape;699;p43">
            <a:extLst>
              <a:ext uri="{FF2B5EF4-FFF2-40B4-BE49-F238E27FC236}">
                <a16:creationId xmlns:a16="http://schemas.microsoft.com/office/drawing/2014/main" id="{6E86A828-B90C-D2D3-58E5-F9534BF860F1}"/>
              </a:ext>
            </a:extLst>
          </p:cNvPr>
          <p:cNvGrpSpPr/>
          <p:nvPr/>
        </p:nvGrpSpPr>
        <p:grpSpPr>
          <a:xfrm>
            <a:off x="5793157" y="1015934"/>
            <a:ext cx="2023619" cy="1907631"/>
            <a:chOff x="7044200" y="76211"/>
            <a:chExt cx="2023619" cy="1907631"/>
          </a:xfrm>
        </p:grpSpPr>
        <p:sp>
          <p:nvSpPr>
            <p:cNvPr id="8" name="Google Shape;700;p43">
              <a:extLst>
                <a:ext uri="{FF2B5EF4-FFF2-40B4-BE49-F238E27FC236}">
                  <a16:creationId xmlns:a16="http://schemas.microsoft.com/office/drawing/2014/main" id="{ABC0A9E0-EF74-3366-9688-7B6E613168AA}"/>
                </a:ext>
              </a:extLst>
            </p:cNvPr>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01;p43">
              <a:extLst>
                <a:ext uri="{FF2B5EF4-FFF2-40B4-BE49-F238E27FC236}">
                  <a16:creationId xmlns:a16="http://schemas.microsoft.com/office/drawing/2014/main" id="{19F1E387-E770-AFBB-8CF9-A93CC583E5BB}"/>
                </a:ext>
              </a:extLst>
            </p:cNvPr>
            <p:cNvGrpSpPr/>
            <p:nvPr/>
          </p:nvGrpSpPr>
          <p:grpSpPr>
            <a:xfrm>
              <a:off x="7418027" y="228595"/>
              <a:ext cx="1497384" cy="1264312"/>
              <a:chOff x="5949750" y="3656175"/>
              <a:chExt cx="668475" cy="564425"/>
            </a:xfrm>
          </p:grpSpPr>
          <p:sp>
            <p:nvSpPr>
              <p:cNvPr id="13" name="Google Shape;702;p43">
                <a:extLst>
                  <a:ext uri="{FF2B5EF4-FFF2-40B4-BE49-F238E27FC236}">
                    <a16:creationId xmlns:a16="http://schemas.microsoft.com/office/drawing/2014/main" id="{2761EC00-DE9F-9E09-8D80-594405D772E0}"/>
                  </a:ext>
                </a:extLst>
              </p:cNvPr>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3;p43">
                <a:extLst>
                  <a:ext uri="{FF2B5EF4-FFF2-40B4-BE49-F238E27FC236}">
                    <a16:creationId xmlns:a16="http://schemas.microsoft.com/office/drawing/2014/main" id="{034CA56B-DCF2-C7A5-E5C6-5B7EE65FAB10}"/>
                  </a:ext>
                </a:extLst>
              </p:cNvPr>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p43">
                <a:extLst>
                  <a:ext uri="{FF2B5EF4-FFF2-40B4-BE49-F238E27FC236}">
                    <a16:creationId xmlns:a16="http://schemas.microsoft.com/office/drawing/2014/main" id="{D4A9FB86-183F-50E7-CAE1-C4B3569C8DF3}"/>
                  </a:ext>
                </a:extLst>
              </p:cNvPr>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5;p43">
                <a:extLst>
                  <a:ext uri="{FF2B5EF4-FFF2-40B4-BE49-F238E27FC236}">
                    <a16:creationId xmlns:a16="http://schemas.microsoft.com/office/drawing/2014/main" id="{167A9CB8-4429-10FE-5F6D-9FB9A4FE2018}"/>
                  </a:ext>
                </a:extLst>
              </p:cNvPr>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6;p43">
                <a:extLst>
                  <a:ext uri="{FF2B5EF4-FFF2-40B4-BE49-F238E27FC236}">
                    <a16:creationId xmlns:a16="http://schemas.microsoft.com/office/drawing/2014/main" id="{FBA1DE7F-ECE6-A482-41A4-1CCB29876821}"/>
                  </a:ext>
                </a:extLst>
              </p:cNvPr>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7;p43">
                <a:extLst>
                  <a:ext uri="{FF2B5EF4-FFF2-40B4-BE49-F238E27FC236}">
                    <a16:creationId xmlns:a16="http://schemas.microsoft.com/office/drawing/2014/main" id="{43E5038F-33FA-A39D-FDC8-E68C74F8D9F2}"/>
                  </a:ext>
                </a:extLst>
              </p:cNvPr>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8;p43">
                <a:extLst>
                  <a:ext uri="{FF2B5EF4-FFF2-40B4-BE49-F238E27FC236}">
                    <a16:creationId xmlns:a16="http://schemas.microsoft.com/office/drawing/2014/main" id="{931F477A-ECB3-B6F1-4F34-38F2EFA86B81}"/>
                  </a:ext>
                </a:extLst>
              </p:cNvPr>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9;p43">
                <a:extLst>
                  <a:ext uri="{FF2B5EF4-FFF2-40B4-BE49-F238E27FC236}">
                    <a16:creationId xmlns:a16="http://schemas.microsoft.com/office/drawing/2014/main" id="{878F3A90-9744-13AD-BA69-289D7D9E9777}"/>
                  </a:ext>
                </a:extLst>
              </p:cNvPr>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0;p43">
                <a:extLst>
                  <a:ext uri="{FF2B5EF4-FFF2-40B4-BE49-F238E27FC236}">
                    <a16:creationId xmlns:a16="http://schemas.microsoft.com/office/drawing/2014/main" id="{E9315EB0-C221-C7AE-22E9-F5D97E974B92}"/>
                  </a:ext>
                </a:extLst>
              </p:cNvPr>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1;p43">
                <a:extLst>
                  <a:ext uri="{FF2B5EF4-FFF2-40B4-BE49-F238E27FC236}">
                    <a16:creationId xmlns:a16="http://schemas.microsoft.com/office/drawing/2014/main" id="{DE751697-0F1E-8EB3-897A-2E86297D0B41}"/>
                  </a:ext>
                </a:extLst>
              </p:cNvPr>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2;p43">
                <a:extLst>
                  <a:ext uri="{FF2B5EF4-FFF2-40B4-BE49-F238E27FC236}">
                    <a16:creationId xmlns:a16="http://schemas.microsoft.com/office/drawing/2014/main" id="{C9BB6E7C-68A8-DA23-AB5D-99E94C23739F}"/>
                  </a:ext>
                </a:extLst>
              </p:cNvPr>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3;p43">
                <a:extLst>
                  <a:ext uri="{FF2B5EF4-FFF2-40B4-BE49-F238E27FC236}">
                    <a16:creationId xmlns:a16="http://schemas.microsoft.com/office/drawing/2014/main" id="{F6A9701C-9F18-0956-FB85-278B97528C3E}"/>
                  </a:ext>
                </a:extLst>
              </p:cNvPr>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4;p43">
                <a:extLst>
                  <a:ext uri="{FF2B5EF4-FFF2-40B4-BE49-F238E27FC236}">
                    <a16:creationId xmlns:a16="http://schemas.microsoft.com/office/drawing/2014/main" id="{3C07F59F-3D7F-705E-E7C1-45A9BD9BD4A6}"/>
                  </a:ext>
                </a:extLst>
              </p:cNvPr>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5;p43">
                <a:extLst>
                  <a:ext uri="{FF2B5EF4-FFF2-40B4-BE49-F238E27FC236}">
                    <a16:creationId xmlns:a16="http://schemas.microsoft.com/office/drawing/2014/main" id="{0019D6F6-E12B-61AC-69F8-AD5454C47787}"/>
                  </a:ext>
                </a:extLst>
              </p:cNvPr>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6;p43">
                <a:extLst>
                  <a:ext uri="{FF2B5EF4-FFF2-40B4-BE49-F238E27FC236}">
                    <a16:creationId xmlns:a16="http://schemas.microsoft.com/office/drawing/2014/main" id="{A0D56F9B-9425-461E-8F43-D2BAC47C2D24}"/>
                  </a:ext>
                </a:extLst>
              </p:cNvPr>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7;p43">
                <a:extLst>
                  <a:ext uri="{FF2B5EF4-FFF2-40B4-BE49-F238E27FC236}">
                    <a16:creationId xmlns:a16="http://schemas.microsoft.com/office/drawing/2014/main" id="{BD383936-0A39-6F64-46FF-9E56AA859E33}"/>
                  </a:ext>
                </a:extLst>
              </p:cNvPr>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8;p43">
                <a:extLst>
                  <a:ext uri="{FF2B5EF4-FFF2-40B4-BE49-F238E27FC236}">
                    <a16:creationId xmlns:a16="http://schemas.microsoft.com/office/drawing/2014/main" id="{3547B549-61F4-32A2-BF49-F842449CFEA9}"/>
                  </a:ext>
                </a:extLst>
              </p:cNvPr>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9;p43">
                <a:extLst>
                  <a:ext uri="{FF2B5EF4-FFF2-40B4-BE49-F238E27FC236}">
                    <a16:creationId xmlns:a16="http://schemas.microsoft.com/office/drawing/2014/main" id="{19C552E5-529F-ACDD-9C79-1234A8A6A74A}"/>
                  </a:ext>
                </a:extLst>
              </p:cNvPr>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0;p43">
                <a:extLst>
                  <a:ext uri="{FF2B5EF4-FFF2-40B4-BE49-F238E27FC236}">
                    <a16:creationId xmlns:a16="http://schemas.microsoft.com/office/drawing/2014/main" id="{AA4B4283-2444-C134-BA0E-163C64AE71E3}"/>
                  </a:ext>
                </a:extLst>
              </p:cNvPr>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1;p43">
                <a:extLst>
                  <a:ext uri="{FF2B5EF4-FFF2-40B4-BE49-F238E27FC236}">
                    <a16:creationId xmlns:a16="http://schemas.microsoft.com/office/drawing/2014/main" id="{8E83B7EC-7F8F-28D3-AA0B-F2067607BA44}"/>
                  </a:ext>
                </a:extLst>
              </p:cNvPr>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2;p43">
                <a:extLst>
                  <a:ext uri="{FF2B5EF4-FFF2-40B4-BE49-F238E27FC236}">
                    <a16:creationId xmlns:a16="http://schemas.microsoft.com/office/drawing/2014/main" id="{6DF2EBC5-67EB-F7DB-3FC3-C3A4BD9959C3}"/>
                  </a:ext>
                </a:extLst>
              </p:cNvPr>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723;p43">
              <a:extLst>
                <a:ext uri="{FF2B5EF4-FFF2-40B4-BE49-F238E27FC236}">
                  <a16:creationId xmlns:a16="http://schemas.microsoft.com/office/drawing/2014/main" id="{2E344751-48CD-12A8-0D82-BC26AC5372FE}"/>
                </a:ext>
              </a:extLst>
            </p:cNvPr>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4;p43">
              <a:extLst>
                <a:ext uri="{FF2B5EF4-FFF2-40B4-BE49-F238E27FC236}">
                  <a16:creationId xmlns:a16="http://schemas.microsoft.com/office/drawing/2014/main" id="{1806335F-D9C3-E69B-91B0-EC4BD29BD434}"/>
                </a:ext>
              </a:extLst>
            </p:cNvPr>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5;p43">
              <a:extLst>
                <a:ext uri="{FF2B5EF4-FFF2-40B4-BE49-F238E27FC236}">
                  <a16:creationId xmlns:a16="http://schemas.microsoft.com/office/drawing/2014/main" id="{1D1DBB95-B31F-0357-833C-12CC4657D7DE}"/>
                </a:ext>
              </a:extLst>
            </p:cNvPr>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97666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172933" y="0"/>
            <a:ext cx="5484451"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1.3 KHẢO SÁT HỆ THỐNG</a:t>
            </a:r>
            <a:endParaRPr sz="3000" dirty="0"/>
          </a:p>
        </p:txBody>
      </p:sp>
      <p:sp>
        <p:nvSpPr>
          <p:cNvPr id="4" name="Google Shape;446;p38">
            <a:extLst>
              <a:ext uri="{FF2B5EF4-FFF2-40B4-BE49-F238E27FC236}">
                <a16:creationId xmlns:a16="http://schemas.microsoft.com/office/drawing/2014/main" id="{AE2B4D8E-4752-D1DC-261C-FC18BD7057E5}"/>
              </a:ext>
            </a:extLst>
          </p:cNvPr>
          <p:cNvSpPr txBox="1">
            <a:spLocks/>
          </p:cNvSpPr>
          <p:nvPr/>
        </p:nvSpPr>
        <p:spPr>
          <a:xfrm>
            <a:off x="299774" y="561278"/>
            <a:ext cx="4735522" cy="69346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1.3.3 Trình bày các biểu mẫu thu nhập được trong quá trình khảo sát</a:t>
            </a:r>
          </a:p>
        </p:txBody>
      </p:sp>
      <p:sp>
        <p:nvSpPr>
          <p:cNvPr id="35" name="Google Shape;447;p38">
            <a:extLst>
              <a:ext uri="{FF2B5EF4-FFF2-40B4-BE49-F238E27FC236}">
                <a16:creationId xmlns:a16="http://schemas.microsoft.com/office/drawing/2014/main" id="{4B9AA435-8A60-4C3D-8315-4CABB1E87CE4}"/>
              </a:ext>
            </a:extLst>
          </p:cNvPr>
          <p:cNvSpPr txBox="1">
            <a:spLocks noGrp="1"/>
          </p:cNvSpPr>
          <p:nvPr>
            <p:ph type="subTitle" idx="1"/>
          </p:nvPr>
        </p:nvSpPr>
        <p:spPr>
          <a:xfrm>
            <a:off x="4055835" y="4190728"/>
            <a:ext cx="5021258" cy="782988"/>
          </a:xfrm>
          <a:prstGeom prst="rect">
            <a:avLst/>
          </a:prstGeom>
        </p:spPr>
        <p:txBody>
          <a:bodyPr spcFirstLastPara="1" wrap="square" lIns="90000" tIns="91425" rIns="90000" bIns="91425" anchor="t" anchorCtr="0">
            <a:noAutofit/>
          </a:bodyPr>
          <a:lstStyle/>
          <a:p>
            <a:pPr marL="0" marR="0">
              <a:lnSpc>
                <a:spcPct val="130000"/>
              </a:lnSpc>
              <a:spcBef>
                <a:spcPts val="0"/>
              </a:spcBef>
              <a:spcAft>
                <a:spcPts val="0"/>
              </a:spcAft>
              <a:tabLst>
                <a:tab pos="914400" algn="l"/>
              </a:tabLst>
            </a:pPr>
            <a:r>
              <a:rPr lang="en-US" sz="1300" b="1" dirty="0" err="1">
                <a:effectLst/>
                <a:latin typeface="Montserrat Medium" panose="00000600000000000000" pitchFamily="2" charset="0"/>
                <a:ea typeface="Times New Roman" panose="02020603050405020304" pitchFamily="18" charset="0"/>
              </a:rPr>
              <a:t>Biểu</a:t>
            </a:r>
            <a:r>
              <a:rPr lang="en-US" sz="1300" b="1" dirty="0">
                <a:effectLst/>
                <a:latin typeface="Montserrat Medium" panose="00000600000000000000" pitchFamily="2" charset="0"/>
                <a:ea typeface="Times New Roman" panose="02020603050405020304" pitchFamily="18" charset="0"/>
              </a:rPr>
              <a:t> </a:t>
            </a:r>
            <a:r>
              <a:rPr lang="en-US" sz="1300" b="1" dirty="0" err="1">
                <a:effectLst/>
                <a:latin typeface="Montserrat Medium" panose="00000600000000000000" pitchFamily="2" charset="0"/>
                <a:ea typeface="Times New Roman" panose="02020603050405020304" pitchFamily="18" charset="0"/>
              </a:rPr>
              <a:t>mẫu</a:t>
            </a:r>
            <a:r>
              <a:rPr lang="en-US" sz="1300" b="1" dirty="0">
                <a:effectLst/>
                <a:latin typeface="Montserrat Medium" panose="00000600000000000000" pitchFamily="2" charset="0"/>
                <a:ea typeface="Times New Roman" panose="02020603050405020304" pitchFamily="18" charset="0"/>
              </a:rPr>
              <a:t> 1:</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Bảng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kết</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quả</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kỳ</a:t>
            </a:r>
            <a:r>
              <a:rPr lang="en-US" sz="1300" dirty="0">
                <a:effectLst/>
                <a:latin typeface="Montserrat Medium" panose="00000600000000000000" pitchFamily="2" charset="0"/>
                <a:ea typeface="Times New Roman" panose="02020603050405020304" pitchFamily="18" charset="0"/>
              </a:rPr>
              <a:t> 1 </a:t>
            </a:r>
            <a:r>
              <a:rPr lang="en-US" sz="1300" dirty="0" err="1">
                <a:effectLst/>
                <a:latin typeface="Montserrat Medium" panose="00000600000000000000" pitchFamily="2" charset="0"/>
                <a:ea typeface="Times New Roman" panose="02020603050405020304" pitchFamily="18" charset="0"/>
              </a:rPr>
              <a:t>của</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học</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sinh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lớp</a:t>
            </a:r>
            <a:r>
              <a:rPr lang="en-US" sz="1300" dirty="0">
                <a:effectLst/>
                <a:latin typeface="Montserrat Medium" panose="00000600000000000000" pitchFamily="2" charset="0"/>
                <a:ea typeface="Times New Roman" panose="02020603050405020304" pitchFamily="18" charset="0"/>
              </a:rPr>
              <a:t> 11D </a:t>
            </a:r>
            <a:r>
              <a:rPr lang="en-US" sz="1300" dirty="0" err="1">
                <a:effectLst/>
                <a:latin typeface="Montserrat Medium" panose="00000600000000000000" pitchFamily="2" charset="0"/>
                <a:ea typeface="Times New Roman" panose="02020603050405020304" pitchFamily="18" charset="0"/>
              </a:rPr>
              <a:t>trường</a:t>
            </a:r>
            <a:r>
              <a:rPr lang="en-US" sz="1300" dirty="0">
                <a:effectLst/>
                <a:latin typeface="Montserrat Medium" panose="00000600000000000000" pitchFamily="2" charset="0"/>
                <a:ea typeface="Times New Roman" panose="02020603050405020304" pitchFamily="18" charset="0"/>
              </a:rPr>
              <a:t> THPT </a:t>
            </a:r>
            <a:r>
              <a:rPr lang="en-US" sz="1300" dirty="0" err="1">
                <a:effectLst/>
                <a:latin typeface="Montserrat Medium" panose="00000600000000000000" pitchFamily="2" charset="0"/>
                <a:ea typeface="Times New Roman" panose="02020603050405020304" pitchFamily="18" charset="0"/>
              </a:rPr>
              <a:t>Nguyễn</a:t>
            </a:r>
            <a:r>
              <a:rPr lang="en-US" sz="1300" dirty="0">
                <a:effectLst/>
                <a:latin typeface="Montserrat Medium" panose="00000600000000000000" pitchFamily="2" charset="0"/>
                <a:ea typeface="Times New Roman" panose="02020603050405020304" pitchFamily="18" charset="0"/>
              </a:rPr>
              <a:t> Du. </a:t>
            </a:r>
          </a:p>
        </p:txBody>
      </p:sp>
      <p:pic>
        <p:nvPicPr>
          <p:cNvPr id="1027" name="Picture 3">
            <a:extLst>
              <a:ext uri="{FF2B5EF4-FFF2-40B4-BE49-F238E27FC236}">
                <a16:creationId xmlns:a16="http://schemas.microsoft.com/office/drawing/2014/main" id="{30912555-E32E-ED14-772A-2F7F1D7E7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960" y="1292149"/>
            <a:ext cx="4126079" cy="2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7051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172933" y="0"/>
            <a:ext cx="5484451" cy="6934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vi-VN" sz="3000" dirty="0"/>
              <a:t>1.3 KHẢO SÁT HỆ THỐNG</a:t>
            </a:r>
            <a:endParaRPr sz="3000" dirty="0"/>
          </a:p>
        </p:txBody>
      </p:sp>
      <p:sp>
        <p:nvSpPr>
          <p:cNvPr id="4" name="Google Shape;446;p38">
            <a:extLst>
              <a:ext uri="{FF2B5EF4-FFF2-40B4-BE49-F238E27FC236}">
                <a16:creationId xmlns:a16="http://schemas.microsoft.com/office/drawing/2014/main" id="{AE2B4D8E-4752-D1DC-261C-FC18BD7057E5}"/>
              </a:ext>
            </a:extLst>
          </p:cNvPr>
          <p:cNvSpPr txBox="1">
            <a:spLocks/>
          </p:cNvSpPr>
          <p:nvPr/>
        </p:nvSpPr>
        <p:spPr>
          <a:xfrm>
            <a:off x="299774" y="561278"/>
            <a:ext cx="4735522" cy="69346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800" dirty="0">
                <a:solidFill>
                  <a:schemeClr val="accent4">
                    <a:lumMod val="75000"/>
                  </a:schemeClr>
                </a:solidFill>
              </a:rPr>
              <a:t>1.3.3 Trình bày các biểu mẫu thu nhập được trong quá trình khảo sát</a:t>
            </a:r>
          </a:p>
        </p:txBody>
      </p:sp>
      <p:sp>
        <p:nvSpPr>
          <p:cNvPr id="35" name="Google Shape;447;p38">
            <a:extLst>
              <a:ext uri="{FF2B5EF4-FFF2-40B4-BE49-F238E27FC236}">
                <a16:creationId xmlns:a16="http://schemas.microsoft.com/office/drawing/2014/main" id="{4B9AA435-8A60-4C3D-8315-4CABB1E87CE4}"/>
              </a:ext>
            </a:extLst>
          </p:cNvPr>
          <p:cNvSpPr txBox="1">
            <a:spLocks noGrp="1"/>
          </p:cNvSpPr>
          <p:nvPr>
            <p:ph type="subTitle" idx="1"/>
          </p:nvPr>
        </p:nvSpPr>
        <p:spPr>
          <a:xfrm>
            <a:off x="4055835" y="4190728"/>
            <a:ext cx="5021258" cy="782988"/>
          </a:xfrm>
          <a:prstGeom prst="rect">
            <a:avLst/>
          </a:prstGeom>
        </p:spPr>
        <p:txBody>
          <a:bodyPr spcFirstLastPara="1" wrap="square" lIns="90000" tIns="91425" rIns="90000" bIns="91425" anchor="t" anchorCtr="0">
            <a:noAutofit/>
          </a:bodyPr>
          <a:lstStyle/>
          <a:p>
            <a:pPr marL="0" marR="0">
              <a:lnSpc>
                <a:spcPct val="130000"/>
              </a:lnSpc>
              <a:spcBef>
                <a:spcPts val="0"/>
              </a:spcBef>
              <a:spcAft>
                <a:spcPts val="0"/>
              </a:spcAft>
              <a:tabLst>
                <a:tab pos="914400" algn="l"/>
              </a:tabLst>
            </a:pPr>
            <a:r>
              <a:rPr lang="en-US" sz="1300" b="1" dirty="0" err="1">
                <a:effectLst/>
                <a:latin typeface="Montserrat Medium" panose="00000600000000000000" pitchFamily="2" charset="0"/>
                <a:ea typeface="Times New Roman" panose="02020603050405020304" pitchFamily="18" charset="0"/>
              </a:rPr>
              <a:t>Biểu</a:t>
            </a:r>
            <a:r>
              <a:rPr lang="en-US" sz="1300" b="1" dirty="0">
                <a:effectLst/>
                <a:latin typeface="Montserrat Medium" panose="00000600000000000000" pitchFamily="2" charset="0"/>
                <a:ea typeface="Times New Roman" panose="02020603050405020304" pitchFamily="18" charset="0"/>
              </a:rPr>
              <a:t> </a:t>
            </a:r>
            <a:r>
              <a:rPr lang="en-US" sz="1300" b="1" dirty="0" err="1">
                <a:effectLst/>
                <a:latin typeface="Montserrat Medium" panose="00000600000000000000" pitchFamily="2" charset="0"/>
                <a:ea typeface="Times New Roman" panose="02020603050405020304" pitchFamily="18" charset="0"/>
              </a:rPr>
              <a:t>mẫu</a:t>
            </a:r>
            <a:r>
              <a:rPr lang="en-US" sz="1300" b="1" dirty="0">
                <a:effectLst/>
                <a:latin typeface="Montserrat Medium" panose="00000600000000000000" pitchFamily="2" charset="0"/>
                <a:ea typeface="Times New Roman" panose="02020603050405020304" pitchFamily="18" charset="0"/>
              </a:rPr>
              <a:t> 2:</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Thống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kê</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điểm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trung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bình</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môn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từng</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giáo</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viên</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cả</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năm</a:t>
            </a:r>
            <a:r>
              <a:rPr lang="en-US" sz="1300" dirty="0">
                <a:effectLst/>
                <a:latin typeface="Montserrat Medium" panose="00000600000000000000" pitchFamily="2" charset="0"/>
                <a:ea typeface="Times New Roman" panose="02020603050405020304" pitchFamily="18" charset="0"/>
              </a:rPr>
              <a:t> </a:t>
            </a:r>
            <a:r>
              <a:rPr lang="en-US" sz="1300" dirty="0" err="1">
                <a:effectLst/>
                <a:latin typeface="Montserrat Medium" panose="00000600000000000000" pitchFamily="2" charset="0"/>
                <a:ea typeface="Times New Roman" panose="02020603050405020304" pitchFamily="18" charset="0"/>
              </a:rPr>
              <a:t>Trường</a:t>
            </a:r>
            <a:r>
              <a:rPr lang="en-US" sz="1300" dirty="0">
                <a:effectLst/>
                <a:latin typeface="Montserrat Medium" panose="00000600000000000000" pitchFamily="2" charset="0"/>
                <a:ea typeface="Times New Roman" panose="02020603050405020304" pitchFamily="18" charset="0"/>
              </a:rPr>
              <a:t> THPT </a:t>
            </a:r>
            <a:r>
              <a:rPr lang="en-US" sz="1300" dirty="0" err="1">
                <a:effectLst/>
                <a:latin typeface="Montserrat Medium" panose="00000600000000000000" pitchFamily="2" charset="0"/>
                <a:ea typeface="Times New Roman" panose="02020603050405020304" pitchFamily="18" charset="0"/>
              </a:rPr>
              <a:t>Ngô</a:t>
            </a:r>
            <a:r>
              <a:rPr lang="en-US" sz="1300" dirty="0">
                <a:effectLst/>
                <a:latin typeface="Montserrat Medium" panose="00000600000000000000" pitchFamily="2" charset="0"/>
                <a:ea typeface="Times New Roman" panose="02020603050405020304" pitchFamily="18" charset="0"/>
              </a:rPr>
              <a:t> Gia </a:t>
            </a:r>
            <a:r>
              <a:rPr lang="en-US" sz="1300" dirty="0" err="1">
                <a:effectLst/>
                <a:latin typeface="Montserrat Medium" panose="00000600000000000000" pitchFamily="2" charset="0"/>
                <a:ea typeface="Times New Roman" panose="02020603050405020304" pitchFamily="18" charset="0"/>
              </a:rPr>
              <a:t>Tự</a:t>
            </a:r>
            <a:r>
              <a:rPr lang="en-US" sz="1300" dirty="0">
                <a:effectLst/>
                <a:latin typeface="Montserrat Medium" panose="00000600000000000000" pitchFamily="2" charset="0"/>
                <a:ea typeface="Times New Roman" panose="02020603050405020304" pitchFamily="18" charset="0"/>
              </a:rPr>
              <a:t>.</a:t>
            </a:r>
          </a:p>
        </p:txBody>
      </p:sp>
      <p:pic>
        <p:nvPicPr>
          <p:cNvPr id="2050" name="Picture 2">
            <a:extLst>
              <a:ext uri="{FF2B5EF4-FFF2-40B4-BE49-F238E27FC236}">
                <a16:creationId xmlns:a16="http://schemas.microsoft.com/office/drawing/2014/main" id="{FDC9AA27-5B0F-A3E3-9BF0-B70CD047D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781" y="1254745"/>
            <a:ext cx="4770437"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95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11" ma:contentTypeDescription="Create a new document." ma:contentTypeScope="" ma:versionID="0068fdde95320b2ec6e1501635e1ba11">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031d8fb1de292659e0b03e777b998526"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4A561B-67D8-46A2-AB3E-134F569A0318}">
  <ds:schemaRefs>
    <ds:schemaRef ds:uri="http://schemas.microsoft.com/sharepoint/v3/contenttype/forms"/>
  </ds:schemaRefs>
</ds:datastoreItem>
</file>

<file path=customXml/itemProps2.xml><?xml version="1.0" encoding="utf-8"?>
<ds:datastoreItem xmlns:ds="http://schemas.openxmlformats.org/officeDocument/2006/customXml" ds:itemID="{2B7B31E2-1BBA-41B7-AF6D-9E18D87F228D}">
  <ds:schemaRef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www.w3.org/XML/1998/namespace"/>
    <ds:schemaRef ds:uri="1b1b30cf-fe08-4f05-8b80-08912e82cc20"/>
    <ds:schemaRef ds:uri="8683049d-06c7-46e4-8cec-289ad8842f90"/>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604206D6-CF5C-42F8-A39E-5CCDA716BA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83049d-06c7-46e4-8cec-289ad8842f90"/>
    <ds:schemaRef ds:uri="1b1b30cf-fe08-4f05-8b80-08912e82c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239</TotalTime>
  <Words>3711</Words>
  <Application>Microsoft Office PowerPoint</Application>
  <PresentationFormat>On-screen Show (16:9)</PresentationFormat>
  <Paragraphs>409</Paragraphs>
  <Slides>59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Cambria Math</vt:lpstr>
      <vt:lpstr>Arial</vt:lpstr>
      <vt:lpstr>Montserrat Black</vt:lpstr>
      <vt:lpstr>Symbol</vt:lpstr>
      <vt:lpstr>Montserrat Medium</vt:lpstr>
      <vt:lpstr>Courier New</vt:lpstr>
      <vt:lpstr>Montserrat</vt:lpstr>
      <vt:lpstr>Bebas Neue</vt:lpstr>
      <vt:lpstr>Times New Roman</vt:lpstr>
      <vt:lpstr>Software Development School Center by Slidesgo</vt:lpstr>
      <vt:lpstr>Phân tích và thiết kế hướng đối tượng</vt:lpstr>
      <vt:lpstr>THÀNH VIÊN NHÓM</vt:lpstr>
      <vt:lpstr>TỔNG QUAN</vt:lpstr>
      <vt:lpstr>01</vt:lpstr>
      <vt:lpstr>1.1 GIỚI THIỆU</vt:lpstr>
      <vt:lpstr>1.2 MỤC TIÊU VÀ PHẠM VI ĐỀ TÀI</vt:lpstr>
      <vt:lpstr>1.3 KHẢO SÁT HỆ THỐNG</vt:lpstr>
      <vt:lpstr>1.3 KHẢO SÁT HỆ THỐNG</vt:lpstr>
      <vt:lpstr>1.3 KHẢO SÁT HỆ THỐNG</vt:lpstr>
      <vt:lpstr>1.3 KHẢO SÁT HỆ THỐNG</vt:lpstr>
      <vt:lpstr>02</vt:lpstr>
      <vt:lpstr>2.1 GIỚI THIỆU</vt:lpstr>
      <vt:lpstr>2.2 MÔ HÌNH HÓA NGHIỆP VỤ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 MÔ HÌNH HÓA CHỨC NĂNG</vt:lpstr>
      <vt:lpstr>2.3 MÔ HÌNH HÓA CHỨC NĂNG</vt:lpstr>
      <vt:lpstr>2.3 MÔ HÌNH HÓA CHỨC NĂNG</vt:lpstr>
      <vt:lpstr>2.3 MÔ HÌNH HÓA CHỨC NĂNG</vt:lpstr>
      <vt:lpstr>2.3 MÔ HÌNH HÓA CHỨC NĂNG</vt:lpstr>
      <vt:lpstr>2.3 MÔ HÌNH HÓA CHỨC NĂNG</vt:lpstr>
      <vt:lpstr>2.3 MÔ HÌNH HÓA CHỨC NĂNG</vt:lpstr>
      <vt:lpstr>2.4 SƠ ĐỒ LỚP MỨC PHÂN TÍCH</vt:lpstr>
      <vt:lpstr>03</vt:lpstr>
      <vt:lpstr>3.1 GIỚI THIỆU</vt:lpstr>
      <vt:lpstr>3.2 THIẾT KẾ CSDL</vt:lpstr>
      <vt:lpstr>PowerPoint Presentation</vt:lpstr>
      <vt:lpstr>3.3 THIẾT KẾ GIAO DIỆN HỆ THỐNG</vt:lpstr>
      <vt:lpstr>3.3 THIẾT KẾ GIAO DIỆN HỆ THỐNG</vt:lpstr>
      <vt:lpstr>3.3 THIẾT KẾ GIAO DIỆN HỆ THỐNG</vt:lpstr>
      <vt:lpstr>3.3 THIẾT KẾ GIAO DIỆN HỆ THỐNG</vt:lpstr>
      <vt:lpstr>3.4 SƠ ĐỒ LỚP MỨC THIẾT KẾ</vt:lpstr>
      <vt:lpstr>3.5 THIẾT KẾ CHỨC NĂNG HỆ THỐNG</vt:lpstr>
      <vt:lpstr>3.5 THIẾT KẾ CHỨC NĂNG HỆ THỐNG</vt:lpstr>
      <vt:lpstr>3.5 THIẾT KẾ CHỨC NĂNG HỆ THỐNG</vt:lpstr>
      <vt:lpstr>3.5 THIẾT KẾ CHỨC NĂNG HỆ THỐNG</vt:lpstr>
      <vt:lpstr>3.5 THIẾT KẾ CHỨC NĂNG HỆ THỐNG</vt:lpstr>
      <vt:lpstr>3.5 THIẾT KẾ CHỨC NĂNG HỆ THỐNG</vt:lpstr>
      <vt:lpstr>3.5 THIẾT KẾ CHỨC NĂNG HỆ THỐNG</vt:lpstr>
      <vt:lpstr>3.5 THIẾT KẾ CHỨC NĂNG HỆ THỐNG</vt:lpstr>
      <vt:lpstr>3.5 THIẾT KẾ CHỨC NĂNG HỆ THỐNG</vt:lpstr>
      <vt:lpstr>3.5 THIẾT KẾ CHỨC NĂNG HỆ THỐNG</vt:lpstr>
      <vt:lpstr>04</vt:lpstr>
      <vt:lpstr>4.1 KIẾN TRÚC HỆ THỐNG</vt:lpstr>
      <vt:lpstr>4.2 CÀI ĐẶT DỮ LIỆU THỰC NGHIỆM</vt:lpstr>
      <vt:lpstr>4.3 CÀI ĐẶT CSDL</vt:lpstr>
      <vt:lpstr>4.3 CÀI ĐẶT CSDL</vt:lpstr>
      <vt:lpstr>4.3 CÀI ĐẶT CSDL</vt:lpstr>
      <vt:lpstr>4.3 CÀI ĐẶT CSDL</vt:lpstr>
      <vt:lpstr>4.3 CÀI ĐẶT CSDL</vt:lpstr>
      <vt:lpstr>4.4 CÀI ĐẶT ỨNG DỤNG</vt:lpstr>
      <vt:lpstr>Kết luận  và  Hướng phát triển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và thiết kế hướng đối tượng</dc:title>
  <cp:lastModifiedBy>NGUYEN TUAN  KIET</cp:lastModifiedBy>
  <cp:revision>34</cp:revision>
  <dcterms:modified xsi:type="dcterms:W3CDTF">2022-12-03T13:15:11Z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